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handoutMasterIdLst>
    <p:handoutMasterId r:id="rId58"/>
  </p:handoutMasterIdLst>
  <p:sldIdLst>
    <p:sldId id="418" r:id="rId2"/>
    <p:sldId id="338" r:id="rId3"/>
    <p:sldId id="486" r:id="rId4"/>
    <p:sldId id="275" r:id="rId5"/>
    <p:sldId id="353" r:id="rId6"/>
    <p:sldId id="424" r:id="rId7"/>
    <p:sldId id="427" r:id="rId8"/>
    <p:sldId id="436" r:id="rId9"/>
    <p:sldId id="437" r:id="rId10"/>
    <p:sldId id="438" r:id="rId11"/>
    <p:sldId id="349" r:id="rId12"/>
    <p:sldId id="430" r:id="rId13"/>
    <p:sldId id="431" r:id="rId14"/>
    <p:sldId id="281" r:id="rId15"/>
    <p:sldId id="469" r:id="rId16"/>
    <p:sldId id="444" r:id="rId17"/>
    <p:sldId id="456" r:id="rId18"/>
    <p:sldId id="450" r:id="rId19"/>
    <p:sldId id="464" r:id="rId20"/>
    <p:sldId id="465" r:id="rId21"/>
    <p:sldId id="466" r:id="rId22"/>
    <p:sldId id="475" r:id="rId23"/>
    <p:sldId id="457" r:id="rId24"/>
    <p:sldId id="470" r:id="rId25"/>
    <p:sldId id="472" r:id="rId26"/>
    <p:sldId id="471" r:id="rId27"/>
    <p:sldId id="473" r:id="rId28"/>
    <p:sldId id="474" r:id="rId29"/>
    <p:sldId id="452" r:id="rId30"/>
    <p:sldId id="476" r:id="rId31"/>
    <p:sldId id="458" r:id="rId32"/>
    <p:sldId id="451" r:id="rId33"/>
    <p:sldId id="468" r:id="rId34"/>
    <p:sldId id="477" r:id="rId35"/>
    <p:sldId id="459" r:id="rId36"/>
    <p:sldId id="479" r:id="rId37"/>
    <p:sldId id="453" r:id="rId38"/>
    <p:sldId id="478" r:id="rId39"/>
    <p:sldId id="445" r:id="rId40"/>
    <p:sldId id="460" r:id="rId41"/>
    <p:sldId id="480" r:id="rId42"/>
    <p:sldId id="481" r:id="rId43"/>
    <p:sldId id="484" r:id="rId44"/>
    <p:sldId id="482" r:id="rId45"/>
    <p:sldId id="461" r:id="rId46"/>
    <p:sldId id="483" r:id="rId47"/>
    <p:sldId id="463" r:id="rId48"/>
    <p:sldId id="442" r:id="rId49"/>
    <p:sldId id="485" r:id="rId50"/>
    <p:sldId id="417" r:id="rId51"/>
    <p:sldId id="394" r:id="rId52"/>
    <p:sldId id="395" r:id="rId53"/>
    <p:sldId id="396" r:id="rId54"/>
    <p:sldId id="397" r:id="rId55"/>
    <p:sldId id="416"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18556F6-4AB9-4E29-8870-998BFA2B8C1B}" type="datetimeFigureOut">
              <a:rPr lang="en-US" smtClean="0"/>
              <a:pPr/>
              <a:t>3/18/2010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E65229-3988-4B73-9C85-77DCDBDFC16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BC4C57-D0B4-4771-AC41-A47EC00BC83B}" type="datetimeFigureOut">
              <a:rPr lang="en-US" smtClean="0"/>
              <a:pPr/>
              <a:t>3/18/2010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6F9D6B-B9C1-4917-AA7F-966317466F1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Goals and needs</a:t>
            </a:r>
            <a:endParaRPr lang="en-US" dirty="0"/>
          </a:p>
        </p:txBody>
      </p:sp>
      <p:sp>
        <p:nvSpPr>
          <p:cNvPr id="4" name="Slide Number Placeholder 3"/>
          <p:cNvSpPr>
            <a:spLocks noGrp="1"/>
          </p:cNvSpPr>
          <p:nvPr>
            <p:ph type="sldNum" sz="quarter" idx="10"/>
          </p:nvPr>
        </p:nvSpPr>
        <p:spPr/>
        <p:txBody>
          <a:bodyPr/>
          <a:lstStyle/>
          <a:p>
            <a:fld id="{026F9D6B-B9C1-4917-AA7F-966317466F19}" type="slidenum">
              <a:rPr lang="en-US" smtClean="0"/>
              <a:pPr/>
              <a:t>50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77C21A0-2AB4-48C4-9DBC-2ABB00C2BFC8}" type="datetimeFigureOut">
              <a:rPr lang="en-US" smtClean="0"/>
              <a:pPr/>
              <a:t>3/18/2010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E5A17F-587C-44A8-ACE1-94DD5E2C3A7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7C21A0-2AB4-48C4-9DBC-2ABB00C2BFC8}" type="datetimeFigureOut">
              <a:rPr lang="en-US" smtClean="0"/>
              <a:pPr/>
              <a:t>3/18/2010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E5A17F-587C-44A8-ACE1-94DD5E2C3A7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7C21A0-2AB4-48C4-9DBC-2ABB00C2BFC8}" type="datetimeFigureOut">
              <a:rPr lang="en-US" smtClean="0"/>
              <a:pPr/>
              <a:t>3/18/2010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E5A17F-587C-44A8-ACE1-94DD5E2C3A7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3FCDB0B7-383B-4E0C-B7E5-2828A90B9D8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7C21A0-2AB4-48C4-9DBC-2ABB00C2BFC8}" type="datetimeFigureOut">
              <a:rPr lang="en-US" smtClean="0"/>
              <a:pPr/>
              <a:t>3/18/2010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E5A17F-587C-44A8-ACE1-94DD5E2C3A7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7C21A0-2AB4-48C4-9DBC-2ABB00C2BFC8}" type="datetimeFigureOut">
              <a:rPr lang="en-US" smtClean="0"/>
              <a:pPr/>
              <a:t>3/18/2010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E5A17F-587C-44A8-ACE1-94DD5E2C3A7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77C21A0-2AB4-48C4-9DBC-2ABB00C2BFC8}" type="datetimeFigureOut">
              <a:rPr lang="en-US" smtClean="0"/>
              <a:pPr/>
              <a:t>3/18/2010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E5A17F-587C-44A8-ACE1-94DD5E2C3A7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77C21A0-2AB4-48C4-9DBC-2ABB00C2BFC8}" type="datetimeFigureOut">
              <a:rPr lang="en-US" smtClean="0"/>
              <a:pPr/>
              <a:t>3/18/2010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E5A17F-587C-44A8-ACE1-94DD5E2C3A7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7C21A0-2AB4-48C4-9DBC-2ABB00C2BFC8}" type="datetimeFigureOut">
              <a:rPr lang="en-US" smtClean="0"/>
              <a:pPr/>
              <a:t>3/18/2010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E5A17F-587C-44A8-ACE1-94DD5E2C3A7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7C21A0-2AB4-48C4-9DBC-2ABB00C2BFC8}" type="datetimeFigureOut">
              <a:rPr lang="en-US" smtClean="0"/>
              <a:pPr/>
              <a:t>3/18/2010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E5A17F-587C-44A8-ACE1-94DD5E2C3A7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7C21A0-2AB4-48C4-9DBC-2ABB00C2BFC8}" type="datetimeFigureOut">
              <a:rPr lang="en-US" smtClean="0"/>
              <a:pPr/>
              <a:t>3/18/2010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E5A17F-587C-44A8-ACE1-94DD5E2C3A7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7C21A0-2AB4-48C4-9DBC-2ABB00C2BFC8}" type="datetimeFigureOut">
              <a:rPr lang="en-US" smtClean="0"/>
              <a:pPr/>
              <a:t>3/18/2010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E5A17F-587C-44A8-ACE1-94DD5E2C3A7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8" descr="MPj04313170000[1]"/>
          <p:cNvPicPr>
            <a:picLocks noChangeAspect="1" noChangeArrowheads="1"/>
          </p:cNvPicPr>
          <p:nvPr userDrawn="1"/>
        </p:nvPicPr>
        <p:blipFill>
          <a:blip r:embed="rId14" cstate="print">
            <a:lum bright="70000" contrast="-70000"/>
          </a:blip>
          <a:srcRect/>
          <a:stretch>
            <a:fillRect/>
          </a:stretch>
        </p:blipFill>
        <p:spPr bwMode="auto">
          <a:xfrm>
            <a:off x="0" y="-381000"/>
            <a:ext cx="9144000" cy="7239000"/>
          </a:xfrm>
          <a:prstGeom prst="rect">
            <a:avLst/>
          </a:prstGeom>
          <a:noFill/>
          <a:ln w="9525">
            <a:noFill/>
            <a:miter lim="800000"/>
            <a:headEnd/>
            <a:tailEnd/>
          </a:ln>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7C21A0-2AB4-48C4-9DBC-2ABB00C2BFC8}" type="datetimeFigureOut">
              <a:rPr lang="en-US" smtClean="0"/>
              <a:pPr/>
              <a:t>3/18/2010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E5A17F-587C-44A8-ACE1-94DD5E2C3A7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edutopia.org/edutopia-video"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Microsoft_Office_Word_97_-_2003_Document2.doc"/><Relationship Id="rId2" Type="http://schemas.openxmlformats.org/officeDocument/2006/relationships/slideLayout" Target="../slideLayouts/slideLayout12.xml"/><Relationship Id="rId1" Type="http://schemas.openxmlformats.org/officeDocument/2006/relationships/vmlDrawing" Target="../drawings/vmlDrawing2.vml"/></Relationships>
</file>

<file path=ppt/slides/_rels/slide2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digitaldocsinabox.org/" TargetMode="External"/><Relationship Id="rId2" Type="http://schemas.openxmlformats.org/officeDocument/2006/relationships/hyperlink" Target="http://www.ddguild.org/" TargetMode="Externa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hyperlink" Target="http://hsionline.org/"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vimeo.com/2575533" TargetMode="Externa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home.comcast.net/~mruland/Skills/skills.htm" TargetMode="External"/><Relationship Id="rId2" Type="http://schemas.openxmlformats.org/officeDocument/2006/relationships/hyperlink" Target="http://wvde.state.wv.us/strategybank/WritinginSocialStudies.html" TargetMode="Externa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http://hamiltonssverticalteam.wikispaces.com/" TargetMode="External"/></Relationships>
</file>

<file path=ppt/slides/_rels/slide4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mailto:beth.ratway@learningpt.org"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ctrTitle"/>
          </p:nvPr>
        </p:nvSpPr>
        <p:spPr>
          <a:xfrm>
            <a:off x="457200" y="1524001"/>
            <a:ext cx="8001000" cy="2076450"/>
          </a:xfrm>
        </p:spPr>
        <p:txBody>
          <a:bodyPr>
            <a:normAutofit fontScale="90000"/>
          </a:bodyPr>
          <a:lstStyle/>
          <a:p>
            <a:pPr>
              <a:defRPr/>
            </a:pPr>
            <a:r>
              <a:rPr lang="en-US" dirty="0" smtClean="0"/>
              <a:t>Vertical Conversations </a:t>
            </a:r>
            <a:br>
              <a:rPr lang="en-US" dirty="0" smtClean="0"/>
            </a:br>
            <a:r>
              <a:rPr lang="en-US" dirty="0" smtClean="0"/>
              <a:t>for </a:t>
            </a:r>
            <a:br>
              <a:rPr lang="en-US" dirty="0" smtClean="0"/>
            </a:br>
            <a:r>
              <a:rPr lang="en-US" dirty="0" smtClean="0"/>
              <a:t>21</a:t>
            </a:r>
            <a:r>
              <a:rPr lang="en-US" baseline="30000" dirty="0" smtClean="0"/>
              <a:t>st</a:t>
            </a:r>
            <a:r>
              <a:rPr lang="en-US" dirty="0" smtClean="0"/>
              <a:t> Century Teaching and Learning</a:t>
            </a:r>
          </a:p>
        </p:txBody>
      </p:sp>
      <p:sp>
        <p:nvSpPr>
          <p:cNvPr id="3075" name="Rectangle 3"/>
          <p:cNvSpPr>
            <a:spLocks noGrp="1" noChangeArrowheads="1"/>
          </p:cNvSpPr>
          <p:nvPr>
            <p:ph type="subTitle" idx="1"/>
          </p:nvPr>
        </p:nvSpPr>
        <p:spPr/>
        <p:txBody>
          <a:bodyPr/>
          <a:lstStyle/>
          <a:p>
            <a:pPr>
              <a:lnSpc>
                <a:spcPct val="80000"/>
              </a:lnSpc>
            </a:pPr>
            <a:r>
              <a:rPr lang="en-US" dirty="0" smtClean="0"/>
              <a:t>Beth Ratway</a:t>
            </a:r>
          </a:p>
          <a:p>
            <a:pPr>
              <a:lnSpc>
                <a:spcPct val="80000"/>
              </a:lnSpc>
            </a:pPr>
            <a:r>
              <a:rPr lang="en-US" sz="2800" dirty="0" smtClean="0"/>
              <a:t>Senior Consultant</a:t>
            </a:r>
          </a:p>
          <a:p>
            <a:pPr>
              <a:lnSpc>
                <a:spcPct val="80000"/>
              </a:lnSpc>
            </a:pPr>
            <a:endParaRPr lang="en-US" sz="2400" dirty="0" smtClean="0"/>
          </a:p>
          <a:p>
            <a:pPr>
              <a:lnSpc>
                <a:spcPct val="80000"/>
              </a:lnSpc>
            </a:pPr>
            <a:r>
              <a:rPr lang="en-US" sz="2400" smtClean="0"/>
              <a:t>March 18, </a:t>
            </a:r>
            <a:r>
              <a:rPr lang="en-US" sz="2400" dirty="0" smtClean="0"/>
              <a:t>2010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Strategies for today</a:t>
            </a:r>
            <a:endParaRPr lang="en-US" dirty="0"/>
          </a:p>
        </p:txBody>
      </p:sp>
      <p:sp>
        <p:nvSpPr>
          <p:cNvPr id="3" name="Content Placeholder 2"/>
          <p:cNvSpPr>
            <a:spLocks noGrp="1"/>
          </p:cNvSpPr>
          <p:nvPr>
            <p:ph sz="half" idx="1"/>
          </p:nvPr>
        </p:nvSpPr>
        <p:spPr>
          <a:xfrm>
            <a:off x="381000" y="838200"/>
            <a:ext cx="4038600" cy="5029200"/>
          </a:xfrm>
        </p:spPr>
        <p:txBody>
          <a:bodyPr>
            <a:noAutofit/>
          </a:bodyPr>
          <a:lstStyle/>
          <a:p>
            <a:r>
              <a:rPr lang="en-US" sz="2400" dirty="0" smtClean="0"/>
              <a:t>Writing Strategies</a:t>
            </a:r>
          </a:p>
          <a:p>
            <a:pPr lvl="1"/>
            <a:r>
              <a:rPr lang="en-US" sz="1800" dirty="0" smtClean="0"/>
              <a:t>Thesis	(141)</a:t>
            </a:r>
          </a:p>
          <a:p>
            <a:pPr lvl="2"/>
            <a:r>
              <a:rPr lang="en-US" sz="1600" dirty="0" smtClean="0"/>
              <a:t>Identify key elements of thesis statements</a:t>
            </a:r>
          </a:p>
          <a:p>
            <a:pPr lvl="2"/>
            <a:r>
              <a:rPr lang="en-US" sz="1600" dirty="0" smtClean="0"/>
              <a:t>Identify effective theses</a:t>
            </a:r>
          </a:p>
          <a:p>
            <a:pPr lvl="2"/>
            <a:r>
              <a:rPr lang="en-US" sz="1600" dirty="0" smtClean="0"/>
              <a:t>Score theses</a:t>
            </a:r>
          </a:p>
          <a:p>
            <a:pPr lvl="2"/>
            <a:r>
              <a:rPr lang="en-US" sz="1600" dirty="0" smtClean="0"/>
              <a:t>Pose question – create thesis</a:t>
            </a:r>
          </a:p>
          <a:p>
            <a:pPr lvl="2"/>
            <a:r>
              <a:rPr lang="en-US" sz="1600" dirty="0" smtClean="0"/>
              <a:t>Topic sentence analysis</a:t>
            </a:r>
          </a:p>
          <a:p>
            <a:pPr lvl="1"/>
            <a:r>
              <a:rPr lang="en-US" sz="1800" dirty="0" smtClean="0"/>
              <a:t>Supporting Paragraph (144)</a:t>
            </a:r>
          </a:p>
          <a:p>
            <a:pPr lvl="2"/>
            <a:r>
              <a:rPr lang="en-US" sz="1600" dirty="0" smtClean="0"/>
              <a:t>Reconstruct paragraph</a:t>
            </a:r>
          </a:p>
          <a:p>
            <a:pPr lvl="2"/>
            <a:r>
              <a:rPr lang="en-US" sz="1600" dirty="0" smtClean="0"/>
              <a:t>Score paragraphs</a:t>
            </a:r>
          </a:p>
          <a:p>
            <a:pPr lvl="2"/>
            <a:r>
              <a:rPr lang="en-US" sz="1600" dirty="0" smtClean="0"/>
              <a:t>Answer essay questions</a:t>
            </a:r>
          </a:p>
          <a:p>
            <a:pPr lvl="2"/>
            <a:r>
              <a:rPr lang="en-US" sz="1600" dirty="0" smtClean="0"/>
              <a:t>Question, topic, evidence</a:t>
            </a:r>
          </a:p>
          <a:p>
            <a:pPr lvl="2"/>
            <a:r>
              <a:rPr lang="en-US" sz="1600" dirty="0" smtClean="0"/>
              <a:t>Topic Sentence Note card</a:t>
            </a:r>
          </a:p>
          <a:p>
            <a:pPr lvl="1"/>
            <a:r>
              <a:rPr lang="en-US" sz="1800" dirty="0" smtClean="0"/>
              <a:t>Conclusion (148)</a:t>
            </a:r>
          </a:p>
          <a:p>
            <a:pPr lvl="2"/>
            <a:r>
              <a:rPr lang="en-US" sz="1600" dirty="0" smtClean="0"/>
              <a:t>Thesis and clincher sentence</a:t>
            </a:r>
          </a:p>
          <a:p>
            <a:pPr lvl="2"/>
            <a:r>
              <a:rPr lang="en-US" sz="1600" dirty="0" smtClean="0"/>
              <a:t>Score </a:t>
            </a:r>
            <a:r>
              <a:rPr lang="en-US" sz="1600" dirty="0" smtClean="0"/>
              <a:t>conclusions</a:t>
            </a:r>
          </a:p>
          <a:p>
            <a:pPr lvl="1"/>
            <a:r>
              <a:rPr lang="en-US" sz="1800" b="1" dirty="0" smtClean="0">
                <a:solidFill>
                  <a:srgbClr val="FF0000"/>
                </a:solidFill>
              </a:rPr>
              <a:t>Core Structure</a:t>
            </a:r>
            <a:endParaRPr lang="en-US" sz="1800" b="1" dirty="0" smtClean="0">
              <a:solidFill>
                <a:srgbClr val="FF0000"/>
              </a:solidFill>
            </a:endParaRPr>
          </a:p>
        </p:txBody>
      </p:sp>
      <p:sp>
        <p:nvSpPr>
          <p:cNvPr id="4" name="Content Placeholder 3"/>
          <p:cNvSpPr>
            <a:spLocks noGrp="1"/>
          </p:cNvSpPr>
          <p:nvPr>
            <p:ph sz="half" idx="2"/>
          </p:nvPr>
        </p:nvSpPr>
        <p:spPr>
          <a:xfrm>
            <a:off x="4572000" y="990600"/>
            <a:ext cx="4038600" cy="5257800"/>
          </a:xfrm>
        </p:spPr>
        <p:txBody>
          <a:bodyPr>
            <a:normAutofit fontScale="77500" lnSpcReduction="20000"/>
          </a:bodyPr>
          <a:lstStyle/>
          <a:p>
            <a:r>
              <a:rPr lang="en-US" dirty="0" smtClean="0"/>
              <a:t>Synthesizing Strategies</a:t>
            </a:r>
          </a:p>
          <a:p>
            <a:pPr lvl="1"/>
            <a:r>
              <a:rPr lang="en-US" dirty="0" smtClean="0"/>
              <a:t>Categorization (86)</a:t>
            </a:r>
          </a:p>
          <a:p>
            <a:pPr lvl="2"/>
            <a:r>
              <a:rPr lang="en-US" dirty="0" smtClean="0"/>
              <a:t>Define categories – explain changes</a:t>
            </a:r>
          </a:p>
          <a:p>
            <a:pPr lvl="2"/>
            <a:r>
              <a:rPr lang="en-US" dirty="0" smtClean="0"/>
              <a:t>Categorize list of terms</a:t>
            </a:r>
          </a:p>
          <a:p>
            <a:pPr lvl="1"/>
            <a:r>
              <a:rPr lang="en-US" dirty="0" smtClean="0"/>
              <a:t>Generalization (90)</a:t>
            </a:r>
          </a:p>
          <a:p>
            <a:pPr lvl="2"/>
            <a:r>
              <a:rPr lang="en-US" dirty="0" smtClean="0"/>
              <a:t>Demographic data</a:t>
            </a:r>
          </a:p>
          <a:p>
            <a:pPr lvl="2"/>
            <a:r>
              <a:rPr lang="en-US" dirty="0" smtClean="0"/>
              <a:t>List of evidence</a:t>
            </a:r>
          </a:p>
          <a:p>
            <a:pPr lvl="2"/>
            <a:r>
              <a:rPr lang="en-US" dirty="0" smtClean="0"/>
              <a:t>Factual information that demonstrates change</a:t>
            </a:r>
          </a:p>
          <a:p>
            <a:pPr lvl="1"/>
            <a:r>
              <a:rPr lang="en-US" dirty="0" smtClean="0"/>
              <a:t>Evaluation (101)</a:t>
            </a:r>
          </a:p>
          <a:p>
            <a:pPr lvl="2"/>
            <a:r>
              <a:rPr lang="en-US" dirty="0" smtClean="0"/>
              <a:t>Examine documents</a:t>
            </a:r>
          </a:p>
          <a:p>
            <a:pPr lvl="2"/>
            <a:r>
              <a:rPr lang="en-US" dirty="0" smtClean="0"/>
              <a:t>Consider arguments</a:t>
            </a:r>
          </a:p>
          <a:p>
            <a:pPr lvl="2"/>
            <a:r>
              <a:rPr lang="en-US" dirty="0" smtClean="0"/>
              <a:t>Analyze information</a:t>
            </a:r>
          </a:p>
          <a:p>
            <a:pPr lvl="1"/>
            <a:r>
              <a:rPr lang="en-US" b="1" dirty="0" smtClean="0">
                <a:solidFill>
                  <a:srgbClr val="FF0000"/>
                </a:solidFill>
              </a:rPr>
              <a:t>Full synthesis (112)</a:t>
            </a:r>
          </a:p>
          <a:p>
            <a:pPr lvl="2"/>
            <a:r>
              <a:rPr lang="en-US" b="1" dirty="0" smtClean="0">
                <a:solidFill>
                  <a:srgbClr val="FF0000"/>
                </a:solidFill>
              </a:rPr>
              <a:t>Topic</a:t>
            </a:r>
          </a:p>
          <a:p>
            <a:pPr lvl="2"/>
            <a:r>
              <a:rPr lang="en-US" b="1" dirty="0" smtClean="0">
                <a:solidFill>
                  <a:srgbClr val="FF0000"/>
                </a:solidFill>
              </a:rPr>
              <a:t>Factual information</a:t>
            </a:r>
          </a:p>
          <a:p>
            <a:pPr lvl="2"/>
            <a:r>
              <a:rPr lang="en-US" b="1" dirty="0" smtClean="0">
                <a:solidFill>
                  <a:srgbClr val="FF0000"/>
                </a:solidFill>
              </a:rPr>
              <a:t>Rank</a:t>
            </a:r>
          </a:p>
          <a:p>
            <a:pPr lvl="2"/>
            <a:r>
              <a:rPr lang="en-US" b="1" dirty="0" smtClean="0">
                <a:solidFill>
                  <a:srgbClr val="FF0000"/>
                </a:solidFill>
              </a:rPr>
              <a:t>Topic sentence</a:t>
            </a:r>
          </a:p>
          <a:p>
            <a:pPr lvl="2"/>
            <a:r>
              <a:rPr lang="en-US" b="1" dirty="0" smtClean="0">
                <a:solidFill>
                  <a:srgbClr val="FF0000"/>
                </a:solidFill>
              </a:rPr>
              <a:t>Justification</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p:cNvSpPr txBox="1">
            <a:spLocks noGrp="1"/>
          </p:cNvSpPr>
          <p:nvPr/>
        </p:nvSpPr>
        <p:spPr bwMode="auto">
          <a:xfrm>
            <a:off x="5867400" y="6248400"/>
            <a:ext cx="1755775" cy="474663"/>
          </a:xfrm>
          <a:prstGeom prst="rect">
            <a:avLst/>
          </a:prstGeom>
          <a:noFill/>
          <a:ln>
            <a:miter lim="800000"/>
            <a:headEnd/>
            <a:tailEnd/>
          </a:ln>
        </p:spPr>
        <p:txBody>
          <a:bodyPr/>
          <a:lstStyle/>
          <a:p>
            <a:pPr algn="r">
              <a:defRPr/>
            </a:pPr>
            <a:fld id="{DA83BC2F-2CF6-4234-82BF-28E4468A4A1F}" type="slidenum">
              <a:rPr lang="en-US" sz="1000">
                <a:latin typeface="+mn-lt"/>
              </a:rPr>
              <a:pPr algn="r">
                <a:defRPr/>
              </a:pPr>
              <a:t>11</a:t>
            </a:fld>
            <a:endParaRPr lang="en-US" sz="1000"/>
          </a:p>
        </p:txBody>
      </p:sp>
      <p:pic>
        <p:nvPicPr>
          <p:cNvPr id="6147" name="Picture 2" descr="rainbow_web 0710"/>
          <p:cNvPicPr>
            <a:picLocks noChangeAspect="1" noChangeArrowheads="1"/>
          </p:cNvPicPr>
          <p:nvPr/>
        </p:nvPicPr>
        <p:blipFill>
          <a:blip r:embed="rId2" cstate="print"/>
          <a:srcRect/>
          <a:stretch>
            <a:fillRect/>
          </a:stretch>
        </p:blipFill>
        <p:spPr bwMode="auto">
          <a:xfrm>
            <a:off x="0" y="766763"/>
            <a:ext cx="9144000" cy="6091237"/>
          </a:xfrm>
          <a:prstGeom prst="rect">
            <a:avLst/>
          </a:prstGeom>
          <a:noFill/>
          <a:ln w="9525">
            <a:noFill/>
            <a:miter lim="800000"/>
            <a:headEnd/>
            <a:tailEnd/>
          </a:ln>
        </p:spPr>
      </p:pic>
      <p:sp>
        <p:nvSpPr>
          <p:cNvPr id="6148" name="Text Box 3"/>
          <p:cNvSpPr txBox="1">
            <a:spLocks noChangeArrowheads="1"/>
          </p:cNvSpPr>
          <p:nvPr/>
        </p:nvSpPr>
        <p:spPr bwMode="auto">
          <a:xfrm>
            <a:off x="3319463" y="2424113"/>
            <a:ext cx="2560637" cy="676275"/>
          </a:xfrm>
          <a:prstGeom prst="rect">
            <a:avLst/>
          </a:prstGeom>
          <a:solidFill>
            <a:srgbClr val="99CC00"/>
          </a:solidFill>
          <a:ln w="34925" algn="ctr">
            <a:solidFill>
              <a:srgbClr val="008000"/>
            </a:solidFill>
            <a:miter lim="800000"/>
            <a:headEnd/>
            <a:tailEnd/>
          </a:ln>
        </p:spPr>
        <p:txBody>
          <a:bodyPr>
            <a:spAutoFit/>
          </a:bodyPr>
          <a:lstStyle/>
          <a:p>
            <a:pPr algn="ctr" eaLnBrk="0" hangingPunct="0"/>
            <a:r>
              <a:rPr lang="en-US" b="1">
                <a:solidFill>
                  <a:srgbClr val="A50021"/>
                </a:solidFill>
                <a:latin typeface="Times New Roman" pitchFamily="18" charset="0"/>
              </a:rPr>
              <a:t>Core Subjects &amp; </a:t>
            </a:r>
          </a:p>
          <a:p>
            <a:pPr algn="ctr" eaLnBrk="0" hangingPunct="0"/>
            <a:r>
              <a:rPr lang="en-US" b="1">
                <a:solidFill>
                  <a:srgbClr val="A50021"/>
                </a:solidFill>
                <a:latin typeface="Times New Roman" pitchFamily="18" charset="0"/>
              </a:rPr>
              <a:t>21st Century Themes</a:t>
            </a:r>
          </a:p>
        </p:txBody>
      </p:sp>
      <p:sp>
        <p:nvSpPr>
          <p:cNvPr id="6149" name="Text Box 4"/>
          <p:cNvSpPr txBox="1">
            <a:spLocks noChangeArrowheads="1"/>
          </p:cNvSpPr>
          <p:nvPr/>
        </p:nvSpPr>
        <p:spPr bwMode="auto">
          <a:xfrm>
            <a:off x="3214688" y="4119563"/>
            <a:ext cx="2743200" cy="366712"/>
          </a:xfrm>
          <a:prstGeom prst="rect">
            <a:avLst/>
          </a:prstGeom>
          <a:solidFill>
            <a:srgbClr val="FF0000"/>
          </a:solidFill>
          <a:ln w="9525" algn="ctr">
            <a:noFill/>
            <a:miter lim="800000"/>
            <a:headEnd/>
            <a:tailEnd/>
          </a:ln>
        </p:spPr>
        <p:txBody>
          <a:bodyPr>
            <a:spAutoFit/>
          </a:bodyPr>
          <a:lstStyle/>
          <a:p>
            <a:pPr algn="ctr">
              <a:spcBef>
                <a:spcPct val="50000"/>
              </a:spcBef>
            </a:pPr>
            <a:r>
              <a:rPr lang="en-US" b="1">
                <a:solidFill>
                  <a:schemeClr val="bg1"/>
                </a:solidFill>
                <a:latin typeface="Times New Roman" pitchFamily="18" charset="0"/>
              </a:rPr>
              <a:t>Standards &amp; Assessment</a:t>
            </a:r>
          </a:p>
        </p:txBody>
      </p:sp>
      <p:sp>
        <p:nvSpPr>
          <p:cNvPr id="6150" name="Text Box 5"/>
          <p:cNvSpPr txBox="1">
            <a:spLocks noChangeArrowheads="1"/>
          </p:cNvSpPr>
          <p:nvPr/>
        </p:nvSpPr>
        <p:spPr bwMode="auto">
          <a:xfrm>
            <a:off x="6467475" y="2657475"/>
            <a:ext cx="1524000" cy="950913"/>
          </a:xfrm>
          <a:prstGeom prst="rect">
            <a:avLst/>
          </a:prstGeom>
          <a:solidFill>
            <a:srgbClr val="00CCFF"/>
          </a:solidFill>
          <a:ln w="34925" algn="ctr">
            <a:solidFill>
              <a:schemeClr val="hlink"/>
            </a:solidFill>
            <a:miter lim="800000"/>
            <a:headEnd/>
            <a:tailEnd/>
          </a:ln>
        </p:spPr>
        <p:txBody>
          <a:bodyPr>
            <a:spAutoFit/>
          </a:bodyPr>
          <a:lstStyle/>
          <a:p>
            <a:pPr algn="ctr">
              <a:spcBef>
                <a:spcPct val="10000"/>
              </a:spcBef>
            </a:pPr>
            <a:r>
              <a:rPr lang="en-US" b="1">
                <a:solidFill>
                  <a:schemeClr val="bg1"/>
                </a:solidFill>
                <a:latin typeface="Times New Roman" pitchFamily="18" charset="0"/>
              </a:rPr>
              <a:t>Information, Media, and Tech Skills</a:t>
            </a:r>
          </a:p>
        </p:txBody>
      </p:sp>
      <p:sp>
        <p:nvSpPr>
          <p:cNvPr id="6151" name="Text Box 6"/>
          <p:cNvSpPr txBox="1">
            <a:spLocks noChangeArrowheads="1"/>
          </p:cNvSpPr>
          <p:nvPr/>
        </p:nvSpPr>
        <p:spPr bwMode="auto">
          <a:xfrm>
            <a:off x="3111500" y="4729163"/>
            <a:ext cx="2895600" cy="366712"/>
          </a:xfrm>
          <a:prstGeom prst="rect">
            <a:avLst/>
          </a:prstGeom>
          <a:solidFill>
            <a:srgbClr val="FF0000"/>
          </a:solidFill>
          <a:ln w="9525" algn="ctr">
            <a:noFill/>
            <a:miter lim="800000"/>
            <a:headEnd/>
            <a:tailEnd/>
          </a:ln>
        </p:spPr>
        <p:txBody>
          <a:bodyPr>
            <a:spAutoFit/>
          </a:bodyPr>
          <a:lstStyle/>
          <a:p>
            <a:pPr algn="ctr">
              <a:spcBef>
                <a:spcPct val="50000"/>
              </a:spcBef>
            </a:pPr>
            <a:r>
              <a:rPr lang="en-US" b="1">
                <a:solidFill>
                  <a:schemeClr val="bg1"/>
                </a:solidFill>
                <a:latin typeface="Times New Roman" pitchFamily="18" charset="0"/>
              </a:rPr>
              <a:t>Curriculum &amp; Instruction</a:t>
            </a:r>
          </a:p>
        </p:txBody>
      </p:sp>
      <p:sp>
        <p:nvSpPr>
          <p:cNvPr id="6152" name="Text Box 7"/>
          <p:cNvSpPr txBox="1">
            <a:spLocks noChangeArrowheads="1"/>
          </p:cNvSpPr>
          <p:nvPr/>
        </p:nvSpPr>
        <p:spPr bwMode="auto">
          <a:xfrm>
            <a:off x="3176588" y="5297488"/>
            <a:ext cx="2743200" cy="366712"/>
          </a:xfrm>
          <a:prstGeom prst="rect">
            <a:avLst/>
          </a:prstGeom>
          <a:solidFill>
            <a:srgbClr val="FF0000"/>
          </a:solidFill>
          <a:ln w="9525" algn="ctr">
            <a:noFill/>
            <a:miter lim="800000"/>
            <a:headEnd/>
            <a:tailEnd/>
          </a:ln>
        </p:spPr>
        <p:txBody>
          <a:bodyPr>
            <a:spAutoFit/>
          </a:bodyPr>
          <a:lstStyle/>
          <a:p>
            <a:pPr algn="ctr">
              <a:spcBef>
                <a:spcPct val="50000"/>
              </a:spcBef>
            </a:pPr>
            <a:r>
              <a:rPr lang="en-US" b="1">
                <a:solidFill>
                  <a:schemeClr val="bg1"/>
                </a:solidFill>
                <a:latin typeface="Times New Roman" pitchFamily="18" charset="0"/>
              </a:rPr>
              <a:t>Professional Development</a:t>
            </a:r>
          </a:p>
        </p:txBody>
      </p:sp>
      <p:sp>
        <p:nvSpPr>
          <p:cNvPr id="6153" name="Text Box 8"/>
          <p:cNvSpPr txBox="1">
            <a:spLocks noChangeArrowheads="1"/>
          </p:cNvSpPr>
          <p:nvPr/>
        </p:nvSpPr>
        <p:spPr bwMode="auto">
          <a:xfrm>
            <a:off x="3165475" y="5830888"/>
            <a:ext cx="2743200" cy="366712"/>
          </a:xfrm>
          <a:prstGeom prst="rect">
            <a:avLst/>
          </a:prstGeom>
          <a:solidFill>
            <a:srgbClr val="FF0000"/>
          </a:solidFill>
          <a:ln w="9525" algn="ctr">
            <a:noFill/>
            <a:miter lim="800000"/>
            <a:headEnd/>
            <a:tailEnd/>
          </a:ln>
        </p:spPr>
        <p:txBody>
          <a:bodyPr>
            <a:spAutoFit/>
          </a:bodyPr>
          <a:lstStyle/>
          <a:p>
            <a:pPr algn="ctr">
              <a:spcBef>
                <a:spcPct val="50000"/>
              </a:spcBef>
            </a:pPr>
            <a:r>
              <a:rPr lang="en-US" b="1">
                <a:solidFill>
                  <a:schemeClr val="bg1"/>
                </a:solidFill>
                <a:latin typeface="Times New Roman" pitchFamily="18" charset="0"/>
              </a:rPr>
              <a:t>Learning Environments</a:t>
            </a:r>
          </a:p>
        </p:txBody>
      </p:sp>
      <p:sp>
        <p:nvSpPr>
          <p:cNvPr id="6155" name="Text Box 10"/>
          <p:cNvSpPr txBox="1">
            <a:spLocks noChangeArrowheads="1"/>
          </p:cNvSpPr>
          <p:nvPr/>
        </p:nvSpPr>
        <p:spPr bwMode="auto">
          <a:xfrm>
            <a:off x="3668713" y="1293813"/>
            <a:ext cx="1912937" cy="641350"/>
          </a:xfrm>
          <a:prstGeom prst="rect">
            <a:avLst/>
          </a:prstGeom>
          <a:solidFill>
            <a:schemeClr val="hlink"/>
          </a:solidFill>
          <a:ln w="9525">
            <a:noFill/>
            <a:miter lim="800000"/>
            <a:headEnd/>
            <a:tailEnd/>
          </a:ln>
        </p:spPr>
        <p:txBody>
          <a:bodyPr>
            <a:spAutoFit/>
          </a:bodyPr>
          <a:lstStyle/>
          <a:p>
            <a:pPr algn="ctr" eaLnBrk="0" hangingPunct="0">
              <a:spcBef>
                <a:spcPct val="50000"/>
              </a:spcBef>
            </a:pPr>
            <a:r>
              <a:rPr lang="en-US" b="1">
                <a:solidFill>
                  <a:srgbClr val="FFFFFF"/>
                </a:solidFill>
                <a:latin typeface="Times New Roman" pitchFamily="18" charset="0"/>
              </a:rPr>
              <a:t>Learning and Innovation Skills</a:t>
            </a:r>
          </a:p>
        </p:txBody>
      </p:sp>
      <p:sp>
        <p:nvSpPr>
          <p:cNvPr id="6156" name="Text Box 11"/>
          <p:cNvSpPr txBox="1">
            <a:spLocks noChangeArrowheads="1"/>
          </p:cNvSpPr>
          <p:nvPr/>
        </p:nvSpPr>
        <p:spPr bwMode="auto">
          <a:xfrm>
            <a:off x="1709738" y="2614613"/>
            <a:ext cx="938212" cy="915987"/>
          </a:xfrm>
          <a:prstGeom prst="rect">
            <a:avLst/>
          </a:prstGeom>
          <a:solidFill>
            <a:srgbClr val="800000"/>
          </a:solidFill>
          <a:ln w="9525">
            <a:noFill/>
            <a:miter lim="800000"/>
            <a:headEnd/>
            <a:tailEnd/>
          </a:ln>
        </p:spPr>
        <p:txBody>
          <a:bodyPr>
            <a:spAutoFit/>
          </a:bodyPr>
          <a:lstStyle/>
          <a:p>
            <a:pPr eaLnBrk="0" hangingPunct="0">
              <a:spcBef>
                <a:spcPct val="50000"/>
              </a:spcBef>
            </a:pPr>
            <a:r>
              <a:rPr lang="en-US" b="1">
                <a:solidFill>
                  <a:srgbClr val="FFFFFF"/>
                </a:solidFill>
                <a:latin typeface="Times New Roman" pitchFamily="18" charset="0"/>
              </a:rPr>
              <a:t>Life &amp; Career Skills</a:t>
            </a:r>
          </a:p>
        </p:txBody>
      </p:sp>
      <p:sp>
        <p:nvSpPr>
          <p:cNvPr id="13" name="Rectangle 3"/>
          <p:cNvSpPr txBox="1">
            <a:spLocks noChangeArrowheads="1"/>
          </p:cNvSpPr>
          <p:nvPr/>
        </p:nvSpPr>
        <p:spPr>
          <a:xfrm>
            <a:off x="457200" y="0"/>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smtClean="0">
                <a:ln>
                  <a:noFill/>
                </a:ln>
                <a:solidFill>
                  <a:schemeClr val="tx1"/>
                </a:solidFill>
                <a:effectLst/>
                <a:uLnTx/>
                <a:uFillTx/>
                <a:latin typeface="Comic Sans MS" pitchFamily="66" charset="0"/>
                <a:ea typeface="+mj-ea"/>
                <a:cs typeface="+mj-cs"/>
              </a:rPr>
              <a:t>Partnership for 21</a:t>
            </a:r>
            <a:r>
              <a:rPr kumimoji="0" lang="en-US" sz="3600" b="1" i="0" u="none" strike="noStrike" kern="1200" cap="none" spc="0" normalizeH="0" baseline="30000" noProof="0" dirty="0" smtClean="0">
                <a:ln>
                  <a:noFill/>
                </a:ln>
                <a:solidFill>
                  <a:schemeClr val="tx1"/>
                </a:solidFill>
                <a:effectLst/>
                <a:uLnTx/>
                <a:uFillTx/>
                <a:latin typeface="Comic Sans MS" pitchFamily="66" charset="0"/>
                <a:ea typeface="+mj-ea"/>
                <a:cs typeface="+mj-cs"/>
              </a:rPr>
              <a:t>st</a:t>
            </a:r>
            <a:r>
              <a:rPr kumimoji="0" lang="en-US" sz="3600" b="1" i="0" u="none" strike="noStrike" kern="1200" cap="none" spc="0" normalizeH="0" baseline="0" noProof="0" dirty="0" smtClean="0">
                <a:ln>
                  <a:noFill/>
                </a:ln>
                <a:solidFill>
                  <a:schemeClr val="tx1"/>
                </a:solidFill>
                <a:effectLst/>
                <a:uLnTx/>
                <a:uFillTx/>
                <a:latin typeface="Comic Sans MS" pitchFamily="66" charset="0"/>
                <a:ea typeface="+mj-ea"/>
                <a:cs typeface="+mj-cs"/>
              </a:rPr>
              <a:t> Century Skills</a:t>
            </a:r>
            <a:endParaRPr kumimoji="0" lang="en-US" sz="3600" b="1" i="0" u="none" strike="noStrike" kern="1200" cap="none" spc="0" normalizeH="0" baseline="0" noProof="0" dirty="0">
              <a:ln>
                <a:noFill/>
              </a:ln>
              <a:solidFill>
                <a:schemeClr val="tx1"/>
              </a:solidFill>
              <a:effectLst/>
              <a:uLnTx/>
              <a:uFillTx/>
              <a:latin typeface="Comic Sans MS" pitchFamily="66" charset="0"/>
              <a:ea typeface="+mj-ea"/>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81000" y="-228600"/>
            <a:ext cx="8229600" cy="1143000"/>
          </a:xfrm>
        </p:spPr>
        <p:txBody>
          <a:bodyPr/>
          <a:lstStyle/>
          <a:p>
            <a:r>
              <a:rPr lang="en-US" dirty="0" smtClean="0"/>
              <a:t>21</a:t>
            </a:r>
            <a:r>
              <a:rPr lang="en-US" baseline="30000" dirty="0" smtClean="0"/>
              <a:t>st</a:t>
            </a:r>
            <a:r>
              <a:rPr lang="en-US" dirty="0" smtClean="0"/>
              <a:t> century Skills</a:t>
            </a:r>
          </a:p>
        </p:txBody>
      </p:sp>
      <p:sp>
        <p:nvSpPr>
          <p:cNvPr id="28675" name="Content Placeholder 2"/>
          <p:cNvSpPr>
            <a:spLocks noGrp="1"/>
          </p:cNvSpPr>
          <p:nvPr>
            <p:ph idx="1"/>
          </p:nvPr>
        </p:nvSpPr>
        <p:spPr>
          <a:xfrm>
            <a:off x="457200" y="685800"/>
            <a:ext cx="8229600" cy="5791200"/>
          </a:xfrm>
        </p:spPr>
        <p:txBody>
          <a:bodyPr>
            <a:normAutofit lnSpcReduction="10000"/>
          </a:bodyPr>
          <a:lstStyle/>
          <a:p>
            <a:r>
              <a:rPr lang="en-GB" sz="1800" b="1" dirty="0" smtClean="0"/>
              <a:t>CREATIVITY AND INNOVATION</a:t>
            </a:r>
          </a:p>
          <a:p>
            <a:pPr lvl="1"/>
            <a:r>
              <a:rPr lang="en-GB" sz="1600" b="1" dirty="0" smtClean="0">
                <a:solidFill>
                  <a:srgbClr val="FF0000"/>
                </a:solidFill>
              </a:rPr>
              <a:t>Think Creatively</a:t>
            </a:r>
            <a:endParaRPr lang="en-US" sz="1600" b="1" dirty="0" smtClean="0">
              <a:solidFill>
                <a:srgbClr val="FF0000"/>
              </a:solidFill>
            </a:endParaRPr>
          </a:p>
          <a:p>
            <a:pPr lvl="1"/>
            <a:r>
              <a:rPr lang="en-GB" sz="1600" b="1" dirty="0" smtClean="0"/>
              <a:t>Work Creatively with Others</a:t>
            </a:r>
            <a:endParaRPr lang="en-US" sz="1600" b="1" dirty="0" smtClean="0"/>
          </a:p>
          <a:p>
            <a:pPr lvl="1"/>
            <a:r>
              <a:rPr lang="en-GB" sz="1600" b="1" dirty="0" smtClean="0"/>
              <a:t>Implement Innovations</a:t>
            </a:r>
          </a:p>
          <a:p>
            <a:r>
              <a:rPr lang="en-GB" sz="1800" b="1" dirty="0" smtClean="0"/>
              <a:t>CRITICAL THINKING AND PROBLEM SOLVING</a:t>
            </a:r>
          </a:p>
          <a:p>
            <a:pPr lvl="1"/>
            <a:r>
              <a:rPr lang="en-GB" sz="1600" b="1" dirty="0" smtClean="0">
                <a:solidFill>
                  <a:srgbClr val="FF0000"/>
                </a:solidFill>
              </a:rPr>
              <a:t>Reason Effectively</a:t>
            </a:r>
            <a:endParaRPr lang="en-US" sz="1600" b="1" dirty="0" smtClean="0">
              <a:solidFill>
                <a:srgbClr val="FF0000"/>
              </a:solidFill>
            </a:endParaRPr>
          </a:p>
          <a:p>
            <a:pPr lvl="1"/>
            <a:r>
              <a:rPr lang="en-GB" sz="1600" b="1" dirty="0" smtClean="0">
                <a:solidFill>
                  <a:srgbClr val="FF0000"/>
                </a:solidFill>
              </a:rPr>
              <a:t>Use Systems Thinking</a:t>
            </a:r>
            <a:endParaRPr lang="en-US" sz="1600" b="1" dirty="0" smtClean="0">
              <a:solidFill>
                <a:srgbClr val="FF0000"/>
              </a:solidFill>
            </a:endParaRPr>
          </a:p>
          <a:p>
            <a:pPr lvl="1"/>
            <a:r>
              <a:rPr lang="en-GB" sz="1600" b="1" dirty="0" smtClean="0">
                <a:solidFill>
                  <a:srgbClr val="FF0000"/>
                </a:solidFill>
              </a:rPr>
              <a:t>Make Judgments &amp; Decisions</a:t>
            </a:r>
            <a:endParaRPr lang="en-US" sz="1600" b="1" dirty="0" smtClean="0">
              <a:solidFill>
                <a:srgbClr val="FF0000"/>
              </a:solidFill>
            </a:endParaRPr>
          </a:p>
          <a:p>
            <a:pPr lvl="1"/>
            <a:r>
              <a:rPr lang="en-GB" sz="1600" b="1" dirty="0" smtClean="0">
                <a:solidFill>
                  <a:srgbClr val="FF0000"/>
                </a:solidFill>
              </a:rPr>
              <a:t>Solve Problems</a:t>
            </a:r>
            <a:endParaRPr lang="en-US" sz="1600" b="1" dirty="0" smtClean="0">
              <a:solidFill>
                <a:srgbClr val="FF0000"/>
              </a:solidFill>
            </a:endParaRPr>
          </a:p>
          <a:p>
            <a:r>
              <a:rPr lang="en-GB" sz="1800" b="1" dirty="0" smtClean="0"/>
              <a:t>COMMUNICATION AND COLLABORATION</a:t>
            </a:r>
          </a:p>
          <a:p>
            <a:pPr lvl="1"/>
            <a:r>
              <a:rPr lang="en-GB" sz="1600" b="1" dirty="0" smtClean="0">
                <a:solidFill>
                  <a:srgbClr val="FF0000"/>
                </a:solidFill>
              </a:rPr>
              <a:t>Communicate Clearly </a:t>
            </a:r>
          </a:p>
          <a:p>
            <a:pPr lvl="1"/>
            <a:r>
              <a:rPr lang="en-GB" sz="1600" b="1" dirty="0" smtClean="0">
                <a:solidFill>
                  <a:srgbClr val="FF0000"/>
                </a:solidFill>
              </a:rPr>
              <a:t>Design Communication Products</a:t>
            </a:r>
          </a:p>
          <a:p>
            <a:pPr lvl="1"/>
            <a:r>
              <a:rPr lang="en-GB" sz="1600" b="1" dirty="0" smtClean="0">
                <a:solidFill>
                  <a:srgbClr val="FF0000"/>
                </a:solidFill>
              </a:rPr>
              <a:t>Collaborate with Others</a:t>
            </a:r>
          </a:p>
          <a:p>
            <a:r>
              <a:rPr lang="en-GB" sz="1800" b="1" dirty="0" smtClean="0"/>
              <a:t>INFORMATION LITERACY</a:t>
            </a:r>
          </a:p>
          <a:p>
            <a:pPr lvl="1"/>
            <a:r>
              <a:rPr lang="en-GB" sz="1600" b="1" dirty="0" smtClean="0">
                <a:solidFill>
                  <a:srgbClr val="FF0000"/>
                </a:solidFill>
              </a:rPr>
              <a:t>Access and Evaluate Information</a:t>
            </a:r>
            <a:endParaRPr lang="en-US" sz="1600" b="1" dirty="0" smtClean="0">
              <a:solidFill>
                <a:srgbClr val="FF0000"/>
              </a:solidFill>
            </a:endParaRPr>
          </a:p>
          <a:p>
            <a:pPr lvl="1"/>
            <a:r>
              <a:rPr lang="en-GB" sz="1600" b="1" dirty="0" smtClean="0">
                <a:solidFill>
                  <a:srgbClr val="FF0000"/>
                </a:solidFill>
              </a:rPr>
              <a:t>Use and Manage Information</a:t>
            </a:r>
            <a:endParaRPr lang="en-US" sz="1600" b="1" dirty="0" smtClean="0">
              <a:solidFill>
                <a:srgbClr val="FF0000"/>
              </a:solidFill>
            </a:endParaRPr>
          </a:p>
          <a:p>
            <a:r>
              <a:rPr lang="en-GB" sz="1800" b="1" dirty="0" smtClean="0"/>
              <a:t>MEDIA LITERACY</a:t>
            </a:r>
          </a:p>
          <a:p>
            <a:pPr lvl="1"/>
            <a:r>
              <a:rPr lang="en-GB" sz="1600" b="1" dirty="0" smtClean="0"/>
              <a:t>Access and Manage Media</a:t>
            </a:r>
            <a:endParaRPr lang="en-US" sz="1600" b="1" dirty="0" smtClean="0"/>
          </a:p>
          <a:p>
            <a:pPr lvl="1"/>
            <a:r>
              <a:rPr lang="en-GB" sz="1600" b="1" dirty="0" smtClean="0"/>
              <a:t>Understand and Analyze Media</a:t>
            </a:r>
            <a:endParaRPr lang="en-US" sz="1600" b="1" dirty="0" smtClean="0"/>
          </a:p>
          <a:p>
            <a:pPr lvl="1"/>
            <a:r>
              <a:rPr lang="en-GB" sz="1600" b="1" dirty="0" smtClean="0"/>
              <a:t>Create Media Products</a:t>
            </a:r>
            <a:endParaRPr lang="en-US" sz="1600" b="1" dirty="0" smtClean="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0"/>
            <a:ext cx="8229600" cy="1143000"/>
          </a:xfrm>
        </p:spPr>
        <p:txBody>
          <a:bodyPr/>
          <a:lstStyle/>
          <a:p>
            <a:r>
              <a:rPr lang="en-US" dirty="0" smtClean="0"/>
              <a:t>21</a:t>
            </a:r>
            <a:r>
              <a:rPr lang="en-US" baseline="30000" dirty="0" smtClean="0"/>
              <a:t>st</a:t>
            </a:r>
            <a:r>
              <a:rPr lang="en-US" dirty="0" smtClean="0"/>
              <a:t> century Skills cont…</a:t>
            </a:r>
          </a:p>
        </p:txBody>
      </p:sp>
      <p:sp>
        <p:nvSpPr>
          <p:cNvPr id="29699" name="Content Placeholder 2"/>
          <p:cNvSpPr>
            <a:spLocks noGrp="1"/>
          </p:cNvSpPr>
          <p:nvPr>
            <p:ph idx="1"/>
          </p:nvPr>
        </p:nvSpPr>
        <p:spPr>
          <a:xfrm>
            <a:off x="457200" y="1295400"/>
            <a:ext cx="8229600" cy="5105400"/>
          </a:xfrm>
        </p:spPr>
        <p:txBody>
          <a:bodyPr>
            <a:normAutofit fontScale="92500" lnSpcReduction="10000"/>
          </a:bodyPr>
          <a:lstStyle/>
          <a:p>
            <a:r>
              <a:rPr lang="en-GB" sz="1800" b="1" dirty="0" smtClean="0"/>
              <a:t>ICT LITERACY</a:t>
            </a:r>
            <a:endParaRPr lang="en-US" sz="1800" b="1" dirty="0" smtClean="0"/>
          </a:p>
          <a:p>
            <a:pPr lvl="1"/>
            <a:r>
              <a:rPr lang="en-GB" sz="1600" b="1" dirty="0" smtClean="0"/>
              <a:t>Access and Apply Technology Effectively</a:t>
            </a:r>
            <a:endParaRPr lang="en-US" sz="1600" b="1" dirty="0" smtClean="0"/>
          </a:p>
          <a:p>
            <a:r>
              <a:rPr lang="en-GB" sz="1800" b="1" dirty="0" smtClean="0"/>
              <a:t>FLEXIBILITY AND ADAPTABILITY</a:t>
            </a:r>
          </a:p>
          <a:p>
            <a:pPr lvl="1"/>
            <a:r>
              <a:rPr lang="en-GB" sz="1600" b="1" dirty="0" smtClean="0"/>
              <a:t>Adapt to Change</a:t>
            </a:r>
            <a:endParaRPr lang="en-US" sz="1600" b="1" dirty="0" smtClean="0"/>
          </a:p>
          <a:p>
            <a:pPr lvl="1"/>
            <a:r>
              <a:rPr lang="en-GB" sz="1600" b="1" dirty="0" smtClean="0"/>
              <a:t>Be Flexible</a:t>
            </a:r>
          </a:p>
          <a:p>
            <a:r>
              <a:rPr lang="en-GB" sz="1800" b="1" dirty="0" smtClean="0"/>
              <a:t>INITIATIVE AND SELF-DIRECTION</a:t>
            </a:r>
            <a:endParaRPr lang="en-US" sz="1800" dirty="0" smtClean="0"/>
          </a:p>
          <a:p>
            <a:pPr lvl="1"/>
            <a:r>
              <a:rPr lang="en-GB" sz="1600" b="1" dirty="0" smtClean="0"/>
              <a:t>Manage Their Goals and Time</a:t>
            </a:r>
            <a:endParaRPr lang="en-US" sz="1600" dirty="0" smtClean="0"/>
          </a:p>
          <a:p>
            <a:pPr lvl="1"/>
            <a:r>
              <a:rPr lang="en-GB" sz="1600" b="1" dirty="0" smtClean="0"/>
              <a:t>Work Independently</a:t>
            </a:r>
            <a:endParaRPr lang="en-US" sz="1600" dirty="0" smtClean="0"/>
          </a:p>
          <a:p>
            <a:pPr lvl="1"/>
            <a:r>
              <a:rPr lang="en-GB" sz="1600" b="1" dirty="0" smtClean="0"/>
              <a:t>Be Self-directed Learners</a:t>
            </a:r>
          </a:p>
          <a:p>
            <a:r>
              <a:rPr lang="en-GB" sz="1800" b="1" dirty="0" smtClean="0"/>
              <a:t>SOCIAL AND CROSS-CULTURAL SKILLS</a:t>
            </a:r>
          </a:p>
          <a:p>
            <a:pPr lvl="1"/>
            <a:r>
              <a:rPr lang="en-GB" sz="1600" b="1" dirty="0" smtClean="0"/>
              <a:t>Interact Effectively with Others</a:t>
            </a:r>
            <a:endParaRPr lang="en-US" sz="1600" dirty="0" smtClean="0"/>
          </a:p>
          <a:p>
            <a:pPr lvl="1"/>
            <a:r>
              <a:rPr lang="en-GB" sz="1600" b="1" dirty="0" smtClean="0"/>
              <a:t>Work Effectively in Diverse Teams</a:t>
            </a:r>
            <a:endParaRPr lang="en-US" sz="1600" dirty="0" smtClean="0"/>
          </a:p>
          <a:p>
            <a:r>
              <a:rPr lang="en-GB" sz="1800" b="1" dirty="0" smtClean="0"/>
              <a:t>PRODUCTIVITY AND ACCOUNTABILITY</a:t>
            </a:r>
          </a:p>
          <a:p>
            <a:pPr lvl="1"/>
            <a:r>
              <a:rPr lang="en-GB" sz="1600" b="1" dirty="0" smtClean="0"/>
              <a:t>Manage Projects</a:t>
            </a:r>
            <a:endParaRPr lang="en-US" sz="1600" dirty="0" smtClean="0"/>
          </a:p>
          <a:p>
            <a:pPr lvl="1"/>
            <a:r>
              <a:rPr lang="en-GB" sz="1600" b="1" dirty="0" smtClean="0">
                <a:solidFill>
                  <a:srgbClr val="FF0000"/>
                </a:solidFill>
              </a:rPr>
              <a:t>Produce Results</a:t>
            </a:r>
            <a:endParaRPr lang="en-US" sz="1600" dirty="0" smtClean="0">
              <a:solidFill>
                <a:srgbClr val="FF0000"/>
              </a:solidFill>
            </a:endParaRPr>
          </a:p>
          <a:p>
            <a:r>
              <a:rPr lang="en-GB" sz="1800" b="1" dirty="0" smtClean="0"/>
              <a:t>LEADERSHIP AND RESPONSIBILITY</a:t>
            </a:r>
          </a:p>
          <a:p>
            <a:pPr lvl="1"/>
            <a:r>
              <a:rPr lang="en-GB" sz="1600" b="1" dirty="0" smtClean="0"/>
              <a:t>Guide and Lead Others</a:t>
            </a:r>
          </a:p>
          <a:p>
            <a:pPr lvl="1"/>
            <a:r>
              <a:rPr lang="en-GB" sz="1600" b="1" dirty="0" smtClean="0"/>
              <a:t>Be Responsible to Others</a:t>
            </a:r>
            <a:endParaRPr lang="en-US" sz="1600" b="1" dirty="0" smtClean="0"/>
          </a:p>
          <a:p>
            <a:endParaRPr lang="en-US" sz="6000" dirty="0" smtClean="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2" name="Rectangle 4"/>
          <p:cNvSpPr>
            <a:spLocks noGrp="1" noChangeArrowheads="1"/>
          </p:cNvSpPr>
          <p:nvPr>
            <p:ph type="ctrTitle"/>
          </p:nvPr>
        </p:nvSpPr>
        <p:spPr/>
        <p:txBody>
          <a:bodyPr/>
          <a:lstStyle/>
          <a:p>
            <a:r>
              <a:rPr lang="en-US" dirty="0"/>
              <a:t>What does this look like in practice?</a:t>
            </a:r>
          </a:p>
        </p:txBody>
      </p:sp>
      <p:sp>
        <p:nvSpPr>
          <p:cNvPr id="227333" name="Rectangle 5"/>
          <p:cNvSpPr>
            <a:spLocks noGrp="1" noChangeArrowheads="1"/>
          </p:cNvSpPr>
          <p:nvPr>
            <p:ph type="subTitle" idx="1"/>
          </p:nvPr>
        </p:nvSpPr>
        <p:spPr>
          <a:xfrm>
            <a:off x="0" y="3886200"/>
            <a:ext cx="9144000" cy="1752600"/>
          </a:xfrm>
        </p:spPr>
        <p:txBody>
          <a:bodyPr/>
          <a:lstStyle/>
          <a:p>
            <a:r>
              <a:rPr lang="en-US" dirty="0" smtClean="0"/>
              <a:t>Engaging Instructional Strategies</a:t>
            </a:r>
          </a:p>
          <a:p>
            <a:r>
              <a:rPr lang="en-US" dirty="0" smtClean="0">
                <a:hlinkClick r:id="rId2"/>
              </a:rPr>
              <a:t>http://www.edutopia.org/edutopia-video</a:t>
            </a:r>
            <a:r>
              <a:rPr lang="en-US" dirty="0" smtClean="0"/>
              <a:t>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Process for today’s work</a:t>
            </a:r>
            <a:endParaRPr lang="en-US" dirty="0"/>
          </a:p>
        </p:txBody>
      </p:sp>
      <p:sp>
        <p:nvSpPr>
          <p:cNvPr id="3" name="Content Placeholder 2"/>
          <p:cNvSpPr>
            <a:spLocks noGrp="1"/>
          </p:cNvSpPr>
          <p:nvPr>
            <p:ph idx="1"/>
          </p:nvPr>
        </p:nvSpPr>
        <p:spPr>
          <a:xfrm>
            <a:off x="2286000" y="1066800"/>
            <a:ext cx="2743200" cy="5059363"/>
          </a:xfrm>
        </p:spPr>
        <p:txBody>
          <a:bodyPr/>
          <a:lstStyle/>
          <a:p>
            <a:pPr>
              <a:buNone/>
            </a:pPr>
            <a:r>
              <a:rPr lang="en-US" dirty="0" smtClean="0"/>
              <a:t>Campfire:</a:t>
            </a:r>
          </a:p>
          <a:p>
            <a:pPr>
              <a:buNone/>
            </a:pPr>
            <a:endParaRPr lang="en-US" dirty="0" smtClean="0"/>
          </a:p>
          <a:p>
            <a:pPr>
              <a:buNone/>
            </a:pPr>
            <a:endParaRPr lang="en-US" dirty="0" smtClean="0"/>
          </a:p>
          <a:p>
            <a:pPr>
              <a:buNone/>
            </a:pPr>
            <a:r>
              <a:rPr lang="en-US" dirty="0" smtClean="0"/>
              <a:t>Water cooler:</a:t>
            </a:r>
          </a:p>
          <a:p>
            <a:pPr>
              <a:buNone/>
            </a:pPr>
            <a:endParaRPr lang="en-US" dirty="0" smtClean="0"/>
          </a:p>
          <a:p>
            <a:pPr>
              <a:buNone/>
            </a:pPr>
            <a:endParaRPr lang="en-US" dirty="0" smtClean="0"/>
          </a:p>
          <a:p>
            <a:pPr>
              <a:buNone/>
            </a:pPr>
            <a:r>
              <a:rPr lang="en-US" dirty="0" smtClean="0"/>
              <a:t>Cave:</a:t>
            </a:r>
          </a:p>
        </p:txBody>
      </p:sp>
      <p:pic>
        <p:nvPicPr>
          <p:cNvPr id="1026" name="Picture 2" descr="C:\Documents and Settings\brathway\My Documents\My Pictures\Microsoft Clip Organizer\j0232816.wmf"/>
          <p:cNvPicPr>
            <a:picLocks noChangeAspect="1" noChangeArrowheads="1"/>
          </p:cNvPicPr>
          <p:nvPr/>
        </p:nvPicPr>
        <p:blipFill>
          <a:blip r:embed="rId2" cstate="print"/>
          <a:srcRect/>
          <a:stretch>
            <a:fillRect/>
          </a:stretch>
        </p:blipFill>
        <p:spPr bwMode="auto">
          <a:xfrm>
            <a:off x="381000" y="990600"/>
            <a:ext cx="1524000" cy="1260340"/>
          </a:xfrm>
          <a:prstGeom prst="rect">
            <a:avLst/>
          </a:prstGeom>
          <a:noFill/>
        </p:spPr>
      </p:pic>
      <p:pic>
        <p:nvPicPr>
          <p:cNvPr id="1027" name="Picture 3" descr="C:\Documents and Settings\brathway\My Documents\My Pictures\Microsoft Clip Organizer\j0290937.wmf"/>
          <p:cNvPicPr>
            <a:picLocks noChangeAspect="1" noChangeArrowheads="1"/>
          </p:cNvPicPr>
          <p:nvPr/>
        </p:nvPicPr>
        <p:blipFill>
          <a:blip r:embed="rId3" cstate="print"/>
          <a:srcRect/>
          <a:stretch>
            <a:fillRect/>
          </a:stretch>
        </p:blipFill>
        <p:spPr bwMode="auto">
          <a:xfrm>
            <a:off x="838200" y="2438400"/>
            <a:ext cx="739366" cy="1724685"/>
          </a:xfrm>
          <a:prstGeom prst="rect">
            <a:avLst/>
          </a:prstGeom>
          <a:noFill/>
        </p:spPr>
      </p:pic>
      <p:pic>
        <p:nvPicPr>
          <p:cNvPr id="1028" name="Picture 4" descr="C:\Documents and Settings\brathway\My Documents\My Pictures\Microsoft Clip Organizer\PH01386J.jpg"/>
          <p:cNvPicPr>
            <a:picLocks noChangeAspect="1" noChangeArrowheads="1"/>
          </p:cNvPicPr>
          <p:nvPr/>
        </p:nvPicPr>
        <p:blipFill>
          <a:blip r:embed="rId4" cstate="print"/>
          <a:srcRect/>
          <a:stretch>
            <a:fillRect/>
          </a:stretch>
        </p:blipFill>
        <p:spPr bwMode="auto">
          <a:xfrm>
            <a:off x="457200" y="4495800"/>
            <a:ext cx="1283208" cy="1950823"/>
          </a:xfrm>
          <a:prstGeom prst="rect">
            <a:avLst/>
          </a:prstGeom>
          <a:noFill/>
        </p:spPr>
      </p:pic>
      <p:sp>
        <p:nvSpPr>
          <p:cNvPr id="7" name="Content Placeholder 2"/>
          <p:cNvSpPr txBox="1">
            <a:spLocks/>
          </p:cNvSpPr>
          <p:nvPr/>
        </p:nvSpPr>
        <p:spPr>
          <a:xfrm>
            <a:off x="4876800" y="1981200"/>
            <a:ext cx="4038600" cy="3124200"/>
          </a:xfrm>
          <a:prstGeom prst="rect">
            <a:avLst/>
          </a:prstGeom>
        </p:spPr>
        <p:txBody>
          <a:bodyPr vert="horz" lIns="91440" tIns="45720" rIns="91440" bIns="45720" rtlCol="0">
            <a:normAutofit/>
          </a:bodyPr>
          <a:lstStyle/>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lang="en-US" sz="3200" noProof="0" dirty="0" smtClean="0"/>
              <a:t>Review the strategy</a:t>
            </a:r>
            <a:r>
              <a:rPr lang="en-US" sz="3200" dirty="0" smtClean="0"/>
              <a:t> </a:t>
            </a:r>
            <a:r>
              <a:rPr lang="en-US" sz="3200" dirty="0" smtClean="0"/>
              <a:t>through CWC processing</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lang="en-US" sz="3200" noProof="0" dirty="0" smtClean="0"/>
              <a:t>Look at it </a:t>
            </a:r>
            <a:r>
              <a:rPr lang="en-US" sz="3200" dirty="0" smtClean="0"/>
              <a:t>as a 21</a:t>
            </a:r>
            <a:r>
              <a:rPr lang="en-US" sz="3200" baseline="30000" dirty="0" smtClean="0"/>
              <a:t>st</a:t>
            </a:r>
            <a:r>
              <a:rPr lang="en-US" sz="3200" dirty="0" smtClean="0"/>
              <a:t> century practice</a:t>
            </a:r>
            <a:endParaRPr lang="en-US" sz="3200" noProof="0"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Synthesis</a:t>
            </a:r>
            <a:endParaRPr lang="en-US" dirty="0"/>
          </a:p>
        </p:txBody>
      </p:sp>
      <p:sp>
        <p:nvSpPr>
          <p:cNvPr id="5" name="Subtitle 4"/>
          <p:cNvSpPr>
            <a:spLocks noGrp="1"/>
          </p:cNvSpPr>
          <p:nvPr>
            <p:ph type="subTitle" idx="1"/>
          </p:nvPr>
        </p:nvSpPr>
        <p:spPr/>
        <p:txBody>
          <a:bodyPr/>
          <a:lstStyle/>
          <a:p>
            <a:r>
              <a:rPr lang="en-US" dirty="0" smtClean="0"/>
              <a:t>Categorization, Generalization, Evaluation</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Autofit/>
          </a:bodyPr>
          <a:lstStyle/>
          <a:p>
            <a:r>
              <a:rPr lang="en-US" sz="3600" b="1" dirty="0" smtClean="0"/>
              <a:t>Categorization</a:t>
            </a:r>
            <a:r>
              <a:rPr lang="en-US" sz="3600" dirty="0" smtClean="0"/>
              <a:t>:  </a:t>
            </a:r>
            <a:r>
              <a:rPr lang="en-US" sz="3600" i="1" dirty="0" smtClean="0"/>
              <a:t>the basic cognitive process of arranging into classes or categories</a:t>
            </a:r>
            <a:endParaRPr lang="en-US" sz="3600" i="1" dirty="0"/>
          </a:p>
        </p:txBody>
      </p:sp>
      <p:sp>
        <p:nvSpPr>
          <p:cNvPr id="3" name="Content Placeholder 2"/>
          <p:cNvSpPr>
            <a:spLocks noGrp="1"/>
          </p:cNvSpPr>
          <p:nvPr>
            <p:ph idx="1"/>
          </p:nvPr>
        </p:nvSpPr>
        <p:spPr>
          <a:xfrm>
            <a:off x="1828800" y="1905000"/>
            <a:ext cx="7086600" cy="4572000"/>
          </a:xfrm>
        </p:spPr>
        <p:txBody>
          <a:bodyPr>
            <a:normAutofit lnSpcReduction="10000"/>
          </a:bodyPr>
          <a:lstStyle/>
          <a:p>
            <a:pPr>
              <a:buNone/>
            </a:pPr>
            <a:r>
              <a:rPr lang="en-US" dirty="0" smtClean="0"/>
              <a:t>Campfire:  Read through pp. 86-87</a:t>
            </a:r>
          </a:p>
          <a:p>
            <a:pPr>
              <a:buNone/>
            </a:pPr>
            <a:endParaRPr lang="en-US" dirty="0" smtClean="0"/>
          </a:p>
          <a:p>
            <a:pPr>
              <a:buNone/>
            </a:pPr>
            <a:r>
              <a:rPr lang="en-US" dirty="0" smtClean="0"/>
              <a:t>Water cooler (Vertical groups):</a:t>
            </a:r>
          </a:p>
          <a:p>
            <a:pPr algn="ctr">
              <a:buNone/>
            </a:pPr>
            <a:r>
              <a:rPr lang="en-US" sz="2000" dirty="0" smtClean="0"/>
              <a:t>Missouri Compromise</a:t>
            </a:r>
          </a:p>
          <a:p>
            <a:pPr algn="ctr">
              <a:buNone/>
            </a:pPr>
            <a:r>
              <a:rPr lang="en-US" sz="2000" dirty="0" err="1" smtClean="0"/>
              <a:t>Dred</a:t>
            </a:r>
            <a:r>
              <a:rPr lang="en-US" sz="2000" dirty="0" smtClean="0"/>
              <a:t> Scott Case</a:t>
            </a:r>
          </a:p>
          <a:p>
            <a:pPr algn="ctr">
              <a:buNone/>
            </a:pPr>
            <a:r>
              <a:rPr lang="en-US" sz="2000" dirty="0" smtClean="0"/>
              <a:t>Kansas Nebraska Act</a:t>
            </a:r>
          </a:p>
          <a:p>
            <a:pPr algn="ctr">
              <a:buNone/>
            </a:pPr>
            <a:r>
              <a:rPr lang="en-US" sz="2000" dirty="0" smtClean="0"/>
              <a:t>Fugitive Slave laws</a:t>
            </a:r>
          </a:p>
          <a:p>
            <a:pPr algn="ctr">
              <a:buNone/>
            </a:pPr>
            <a:r>
              <a:rPr lang="en-US" sz="2000" dirty="0" smtClean="0"/>
              <a:t>Secession</a:t>
            </a:r>
          </a:p>
          <a:p>
            <a:pPr algn="ctr">
              <a:buNone/>
            </a:pPr>
            <a:r>
              <a:rPr lang="en-US" sz="2000" dirty="0" smtClean="0"/>
              <a:t>Slave rebellions</a:t>
            </a:r>
          </a:p>
          <a:p>
            <a:pPr algn="ctr">
              <a:buNone/>
            </a:pPr>
            <a:r>
              <a:rPr lang="en-US" sz="2000" dirty="0" smtClean="0"/>
              <a:t>Radical Abolitionism</a:t>
            </a:r>
          </a:p>
          <a:p>
            <a:pPr algn="ctr">
              <a:buNone/>
            </a:pPr>
            <a:r>
              <a:rPr lang="en-US" sz="2000" dirty="0" smtClean="0"/>
              <a:t>Uncle Tom’s Cabin</a:t>
            </a:r>
          </a:p>
          <a:p>
            <a:pPr>
              <a:buNone/>
            </a:pPr>
            <a:endParaRPr lang="en-US" sz="2000" dirty="0" smtClean="0"/>
          </a:p>
        </p:txBody>
      </p:sp>
      <p:pic>
        <p:nvPicPr>
          <p:cNvPr id="1026" name="Picture 2" descr="C:\Documents and Settings\brathway\My Documents\My Pictures\Microsoft Clip Organizer\j0232816.wmf"/>
          <p:cNvPicPr>
            <a:picLocks noChangeAspect="1" noChangeArrowheads="1"/>
          </p:cNvPicPr>
          <p:nvPr/>
        </p:nvPicPr>
        <p:blipFill>
          <a:blip r:embed="rId2" cstate="print"/>
          <a:srcRect/>
          <a:stretch>
            <a:fillRect/>
          </a:stretch>
        </p:blipFill>
        <p:spPr bwMode="auto">
          <a:xfrm>
            <a:off x="381000" y="1676400"/>
            <a:ext cx="1524000" cy="1260340"/>
          </a:xfrm>
          <a:prstGeom prst="rect">
            <a:avLst/>
          </a:prstGeom>
          <a:noFill/>
        </p:spPr>
      </p:pic>
      <p:pic>
        <p:nvPicPr>
          <p:cNvPr id="1027" name="Picture 3" descr="C:\Documents and Settings\brathway\My Documents\My Pictures\Microsoft Clip Organizer\j0290937.wmf"/>
          <p:cNvPicPr>
            <a:picLocks noChangeAspect="1" noChangeArrowheads="1"/>
          </p:cNvPicPr>
          <p:nvPr/>
        </p:nvPicPr>
        <p:blipFill>
          <a:blip r:embed="rId3" cstate="print"/>
          <a:srcRect/>
          <a:stretch>
            <a:fillRect/>
          </a:stretch>
        </p:blipFill>
        <p:spPr bwMode="auto">
          <a:xfrm>
            <a:off x="914400" y="3962400"/>
            <a:ext cx="739366" cy="1724685"/>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endParaRPr lang="en-US"/>
          </a:p>
        </p:txBody>
      </p:sp>
      <p:pic>
        <p:nvPicPr>
          <p:cNvPr id="4" name="Picture 2" descr="rainbow_web 0710"/>
          <p:cNvPicPr>
            <a:picLocks noChangeAspect="1" noChangeArrowheads="1"/>
          </p:cNvPicPr>
          <p:nvPr/>
        </p:nvPicPr>
        <p:blipFill>
          <a:blip r:embed="rId2" cstate="print"/>
          <a:srcRect/>
          <a:stretch>
            <a:fillRect/>
          </a:stretch>
        </p:blipFill>
        <p:spPr bwMode="auto">
          <a:xfrm>
            <a:off x="6934200" y="0"/>
            <a:ext cx="2209800" cy="1472049"/>
          </a:xfrm>
          <a:prstGeom prst="rect">
            <a:avLst/>
          </a:prstGeom>
          <a:noFill/>
          <a:ln w="9525">
            <a:noFill/>
            <a:miter lim="800000"/>
            <a:headEnd/>
            <a:tailEnd/>
          </a:ln>
        </p:spPr>
      </p:pic>
      <p:sp>
        <p:nvSpPr>
          <p:cNvPr id="7" name="Rectangle 4"/>
          <p:cNvSpPr>
            <a:spLocks noGrp="1" noChangeArrowheads="1"/>
          </p:cNvSpPr>
          <p:nvPr>
            <p:ph type="ctrTitle"/>
          </p:nvPr>
        </p:nvSpPr>
        <p:spPr/>
        <p:txBody>
          <a:bodyPr/>
          <a:lstStyle/>
          <a:p>
            <a:r>
              <a:rPr lang="en-US" dirty="0"/>
              <a:t>What does this look like in practice?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7"/>
          <p:cNvGraphicFramePr>
            <a:graphicFrameLocks noChangeAspect="1"/>
          </p:cNvGraphicFramePr>
          <p:nvPr>
            <p:ph/>
          </p:nvPr>
        </p:nvGraphicFramePr>
        <p:xfrm>
          <a:off x="0" y="-228600"/>
          <a:ext cx="9144000" cy="6823333"/>
        </p:xfrm>
        <a:graphic>
          <a:graphicData uri="http://schemas.openxmlformats.org/presentationml/2006/ole">
            <p:oleObj spid="_x0000_s2050" name="Document" r:id="rId3" imgW="9378280" imgH="7634850" progId="Word.Document.8">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2" name="Rectangle 4"/>
          <p:cNvSpPr>
            <a:spLocks noGrp="1" noChangeArrowheads="1"/>
          </p:cNvSpPr>
          <p:nvPr>
            <p:ph type="ctrTitle"/>
          </p:nvPr>
        </p:nvSpPr>
        <p:spPr>
          <a:xfrm>
            <a:off x="0" y="2590800"/>
            <a:ext cx="9144000" cy="1143000"/>
          </a:xfrm>
        </p:spPr>
        <p:txBody>
          <a:bodyPr>
            <a:normAutofit fontScale="90000"/>
          </a:bodyPr>
          <a:lstStyle/>
          <a:p>
            <a:r>
              <a:rPr lang="en-US" sz="3200" i="1" dirty="0" smtClean="0"/>
              <a:t>When the question: 'What's new?' is pursued at the expense of all other questions, what follows in its wake is often an endless flood of trivia and fashion. I wish to be concerned with the question: 'What is best?' for this question cuts deeply, rather than broadly sweeping over everything."</a:t>
            </a:r>
            <a:r>
              <a:rPr lang="en-US" sz="3200" dirty="0" smtClean="0"/>
              <a:t> </a:t>
            </a:r>
            <a:br>
              <a:rPr lang="en-US" sz="3200" dirty="0" smtClean="0"/>
            </a:br>
            <a:endParaRPr lang="en-US" sz="3200" dirty="0"/>
          </a:p>
        </p:txBody>
      </p:sp>
      <p:sp>
        <p:nvSpPr>
          <p:cNvPr id="94213" name="Rectangle 5"/>
          <p:cNvSpPr>
            <a:spLocks noGrp="1" noChangeArrowheads="1"/>
          </p:cNvSpPr>
          <p:nvPr>
            <p:ph type="subTitle" idx="1"/>
          </p:nvPr>
        </p:nvSpPr>
        <p:spPr>
          <a:xfrm>
            <a:off x="609600" y="4724400"/>
            <a:ext cx="7772400" cy="1752600"/>
          </a:xfrm>
        </p:spPr>
        <p:txBody>
          <a:bodyPr/>
          <a:lstStyle/>
          <a:p>
            <a:r>
              <a:rPr lang="en-US" smtClean="0"/>
              <a:t>Robert Pirsig, </a:t>
            </a:r>
            <a:r>
              <a:rPr lang="en-US" i="1" smtClean="0"/>
              <a:t>Zen and the Art of Motorcycle Maintenance</a:t>
            </a:r>
            <a:endParaRPr lang="en-US" i="1"/>
          </a:p>
        </p:txBody>
      </p:sp>
      <p:sp>
        <p:nvSpPr>
          <p:cNvPr id="6" name="TextBox 5"/>
          <p:cNvSpPr txBox="1"/>
          <p:nvPr/>
        </p:nvSpPr>
        <p:spPr>
          <a:xfrm>
            <a:off x="533400" y="304800"/>
            <a:ext cx="7848600" cy="646331"/>
          </a:xfrm>
          <a:prstGeom prst="rect">
            <a:avLst/>
          </a:prstGeom>
          <a:noFill/>
        </p:spPr>
        <p:txBody>
          <a:bodyPr wrap="square" rtlCol="0">
            <a:spAutoFit/>
          </a:bodyPr>
          <a:lstStyle/>
          <a:p>
            <a:pPr algn="ctr"/>
            <a:r>
              <a:rPr lang="en-US" sz="3600" b="1" dirty="0" smtClean="0">
                <a:latin typeface="Comic Sans MS" pitchFamily="66" charset="0"/>
              </a:rPr>
              <a:t>MY MANTRA</a:t>
            </a:r>
            <a:endParaRPr lang="en-US" sz="3600" b="1" dirty="0">
              <a:latin typeface="Comic Sans MS" pitchFamily="6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7"/>
          <p:cNvGraphicFramePr>
            <a:graphicFrameLocks noChangeAspect="1"/>
          </p:cNvGraphicFramePr>
          <p:nvPr>
            <p:ph/>
          </p:nvPr>
        </p:nvGraphicFramePr>
        <p:xfrm>
          <a:off x="228601" y="-220490"/>
          <a:ext cx="8793842" cy="7078490"/>
        </p:xfrm>
        <a:graphic>
          <a:graphicData uri="http://schemas.openxmlformats.org/presentationml/2006/ole">
            <p:oleObj spid="_x0000_s3074" name="Document" r:id="rId3" imgW="9598478" imgH="7559231" progId="Word.Document.8">
              <p:embed/>
            </p:oleObj>
          </a:graphicData>
        </a:graphic>
      </p:graphicFrame>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descr="http://www.wisconsinhistory.org/ThinkingLikeaHistorian/images/chart-front-cover.gif"/>
          <p:cNvPicPr>
            <a:picLocks noChangeAspect="1" noChangeArrowheads="1"/>
          </p:cNvPicPr>
          <p:nvPr/>
        </p:nvPicPr>
        <p:blipFill>
          <a:blip r:embed="rId2" cstate="print"/>
          <a:srcRect/>
          <a:stretch>
            <a:fillRect/>
          </a:stretch>
        </p:blipFill>
        <p:spPr bwMode="auto">
          <a:xfrm>
            <a:off x="1" y="0"/>
            <a:ext cx="9144000" cy="6473948"/>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762000"/>
            <a:ext cx="7772400" cy="1470025"/>
          </a:xfrm>
        </p:spPr>
        <p:txBody>
          <a:bodyPr/>
          <a:lstStyle/>
          <a:p>
            <a:r>
              <a:rPr lang="en-US" dirty="0" smtClean="0"/>
              <a:t>Cave:  Create your own </a:t>
            </a:r>
            <a:br>
              <a:rPr lang="en-US" dirty="0" smtClean="0"/>
            </a:br>
            <a:endParaRPr lang="en-US" dirty="0"/>
          </a:p>
        </p:txBody>
      </p:sp>
      <p:pic>
        <p:nvPicPr>
          <p:cNvPr id="6" name="Picture 4" descr="C:\Documents and Settings\brathway\My Documents\My Pictures\Microsoft Clip Organizer\PH01386J.jpg"/>
          <p:cNvPicPr>
            <a:picLocks noChangeAspect="1" noChangeArrowheads="1"/>
          </p:cNvPicPr>
          <p:nvPr/>
        </p:nvPicPr>
        <p:blipFill>
          <a:blip r:embed="rId2" cstate="print"/>
          <a:srcRect/>
          <a:stretch>
            <a:fillRect/>
          </a:stretch>
        </p:blipFill>
        <p:spPr bwMode="auto">
          <a:xfrm>
            <a:off x="2971800" y="1905000"/>
            <a:ext cx="3048000" cy="4633783"/>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Autofit/>
          </a:bodyPr>
          <a:lstStyle/>
          <a:p>
            <a:r>
              <a:rPr lang="en-US" sz="3600" b="1" dirty="0" smtClean="0"/>
              <a:t>Generalization</a:t>
            </a:r>
            <a:r>
              <a:rPr lang="en-US" sz="3600" dirty="0" smtClean="0"/>
              <a:t>:  </a:t>
            </a:r>
            <a:r>
              <a:rPr lang="en-US" sz="2800" i="1" dirty="0" smtClean="0"/>
              <a:t>reasoning from detailed facts to general principles; an idea or conclusion having general application</a:t>
            </a:r>
            <a:endParaRPr lang="en-US" sz="3600" i="1" dirty="0"/>
          </a:p>
        </p:txBody>
      </p:sp>
      <p:sp>
        <p:nvSpPr>
          <p:cNvPr id="3" name="Content Placeholder 2"/>
          <p:cNvSpPr>
            <a:spLocks noGrp="1"/>
          </p:cNvSpPr>
          <p:nvPr>
            <p:ph idx="1"/>
          </p:nvPr>
        </p:nvSpPr>
        <p:spPr>
          <a:xfrm>
            <a:off x="2286000" y="2286000"/>
            <a:ext cx="6400800" cy="4419600"/>
          </a:xfrm>
        </p:spPr>
        <p:txBody>
          <a:bodyPr>
            <a:normAutofit/>
          </a:bodyPr>
          <a:lstStyle/>
          <a:p>
            <a:pPr>
              <a:buNone/>
            </a:pPr>
            <a:r>
              <a:rPr lang="en-US" dirty="0" smtClean="0"/>
              <a:t>Campfire: </a:t>
            </a:r>
          </a:p>
          <a:p>
            <a:pPr>
              <a:buNone/>
            </a:pPr>
            <a:r>
              <a:rPr lang="en-US" sz="2400" dirty="0" smtClean="0"/>
              <a:t>Looking for patterns or relationships between the categories.  Students need to identify similarities and/or difference contained within the data that can be used to support broad statements and create generalizations</a:t>
            </a:r>
          </a:p>
        </p:txBody>
      </p:sp>
      <p:pic>
        <p:nvPicPr>
          <p:cNvPr id="1026" name="Picture 2" descr="C:\Documents and Settings\brathway\My Documents\My Pictures\Microsoft Clip Organizer\j0232816.wmf"/>
          <p:cNvPicPr>
            <a:picLocks noChangeAspect="1" noChangeArrowheads="1"/>
          </p:cNvPicPr>
          <p:nvPr/>
        </p:nvPicPr>
        <p:blipFill>
          <a:blip r:embed="rId2" cstate="print"/>
          <a:srcRect/>
          <a:stretch>
            <a:fillRect/>
          </a:stretch>
        </p:blipFill>
        <p:spPr bwMode="auto">
          <a:xfrm>
            <a:off x="381000" y="3505200"/>
            <a:ext cx="1524000" cy="126034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r>
              <a:rPr lang="en-US" sz="3600" b="1" i="1" dirty="0" smtClean="0"/>
              <a:t>Puerto Rico</a:t>
            </a:r>
            <a:endParaRPr lang="en-US" sz="3600" i="1" dirty="0"/>
          </a:p>
        </p:txBody>
      </p:sp>
      <p:sp>
        <p:nvSpPr>
          <p:cNvPr id="3" name="Content Placeholder 2"/>
          <p:cNvSpPr>
            <a:spLocks noGrp="1"/>
          </p:cNvSpPr>
          <p:nvPr>
            <p:ph idx="1"/>
          </p:nvPr>
        </p:nvSpPr>
        <p:spPr>
          <a:xfrm>
            <a:off x="990600" y="1905000"/>
            <a:ext cx="7696200" cy="4800600"/>
          </a:xfrm>
        </p:spPr>
        <p:txBody>
          <a:bodyPr>
            <a:normAutofit/>
          </a:bodyPr>
          <a:lstStyle/>
          <a:p>
            <a:pPr algn="ctr">
              <a:buNone/>
            </a:pPr>
            <a:r>
              <a:rPr lang="en-US" sz="4000" b="1" dirty="0" smtClean="0"/>
              <a:t>Commonwealth</a:t>
            </a:r>
            <a:endParaRPr lang="en-US" sz="4000" b="1" dirty="0" smtClean="0"/>
          </a:p>
          <a:p>
            <a:pPr algn="ctr">
              <a:buNone/>
            </a:pPr>
            <a:r>
              <a:rPr lang="en-US" sz="4000" b="1" dirty="0" smtClean="0"/>
              <a:t>Independence</a:t>
            </a:r>
          </a:p>
          <a:p>
            <a:pPr algn="ctr">
              <a:buNone/>
            </a:pPr>
            <a:r>
              <a:rPr lang="en-US" sz="4000" b="1" dirty="0" smtClean="0"/>
              <a:t>Statehood</a:t>
            </a:r>
          </a:p>
          <a:p>
            <a:pPr algn="ctr">
              <a:buNone/>
            </a:pPr>
            <a:r>
              <a:rPr lang="en-US" sz="4000" b="1" dirty="0" smtClean="0"/>
              <a:t>United States</a:t>
            </a:r>
            <a:endParaRPr lang="en-US" sz="2800" dirty="0" smtClean="0"/>
          </a:p>
          <a:p>
            <a:pPr>
              <a:buNone/>
            </a:pPr>
            <a:endParaRPr lang="en-US" sz="4000" dirty="0" smtClean="0"/>
          </a:p>
          <a:p>
            <a:pPr>
              <a:buNone/>
            </a:pPr>
            <a:endParaRPr lang="en-US" sz="4000" dirty="0" smtClean="0"/>
          </a:p>
          <a:p>
            <a:pPr>
              <a:buNone/>
            </a:pPr>
            <a:endParaRPr lang="en-US" sz="4000" dirty="0" smtClean="0"/>
          </a:p>
        </p:txBody>
      </p:sp>
      <p:pic>
        <p:nvPicPr>
          <p:cNvPr id="1027" name="Picture 3" descr="C:\Documents and Settings\brathway\My Documents\My Pictures\Microsoft Clip Organizer\j0290937.wmf"/>
          <p:cNvPicPr>
            <a:picLocks noChangeAspect="1" noChangeArrowheads="1"/>
          </p:cNvPicPr>
          <p:nvPr/>
        </p:nvPicPr>
        <p:blipFill>
          <a:blip r:embed="rId2" cstate="print"/>
          <a:srcRect/>
          <a:stretch>
            <a:fillRect/>
          </a:stretch>
        </p:blipFill>
        <p:spPr bwMode="auto">
          <a:xfrm>
            <a:off x="304800" y="0"/>
            <a:ext cx="739366" cy="1724685"/>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Generalization</a:t>
            </a:r>
            <a:endParaRPr lang="en-US" dirty="0"/>
          </a:p>
        </p:txBody>
      </p:sp>
      <p:sp>
        <p:nvSpPr>
          <p:cNvPr id="3" name="Content Placeholder 2"/>
          <p:cNvSpPr>
            <a:spLocks noGrp="1"/>
          </p:cNvSpPr>
          <p:nvPr>
            <p:ph idx="1"/>
          </p:nvPr>
        </p:nvSpPr>
        <p:spPr/>
        <p:txBody>
          <a:bodyPr/>
          <a:lstStyle/>
          <a:p>
            <a:r>
              <a:rPr lang="en-US" dirty="0" smtClean="0"/>
              <a:t>Puerto Rico is under the control of the United States but some Puerto Ricans want to change their political relationship with the U.S.</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8229600" cy="1143000"/>
          </a:xfrm>
        </p:spPr>
        <p:txBody>
          <a:bodyPr>
            <a:noAutofit/>
          </a:bodyPr>
          <a:lstStyle/>
          <a:p>
            <a:r>
              <a:rPr lang="en-US" sz="3600" b="1" i="1" dirty="0" smtClean="0"/>
              <a:t>European Exploration</a:t>
            </a:r>
            <a:endParaRPr lang="en-US" sz="3600" i="1" dirty="0"/>
          </a:p>
        </p:txBody>
      </p:sp>
      <p:sp>
        <p:nvSpPr>
          <p:cNvPr id="3" name="Content Placeholder 2"/>
          <p:cNvSpPr>
            <a:spLocks noGrp="1"/>
          </p:cNvSpPr>
          <p:nvPr>
            <p:ph idx="1"/>
          </p:nvPr>
        </p:nvSpPr>
        <p:spPr>
          <a:xfrm>
            <a:off x="1600200" y="1371600"/>
            <a:ext cx="7315200" cy="5715000"/>
          </a:xfrm>
        </p:spPr>
        <p:txBody>
          <a:bodyPr>
            <a:normAutofit/>
          </a:bodyPr>
          <a:lstStyle/>
          <a:p>
            <a:pPr algn="ctr">
              <a:buNone/>
            </a:pPr>
            <a:r>
              <a:rPr lang="en-US" sz="2000" b="1" i="1" dirty="0" smtClean="0"/>
              <a:t>			</a:t>
            </a:r>
          </a:p>
          <a:p>
            <a:pPr algn="ctr">
              <a:buNone/>
            </a:pPr>
            <a:r>
              <a:rPr lang="en-US" sz="3600" b="1" dirty="0" smtClean="0"/>
              <a:t>Crusades</a:t>
            </a:r>
            <a:endParaRPr lang="en-US" sz="3600" b="1" dirty="0" smtClean="0"/>
          </a:p>
          <a:p>
            <a:pPr algn="ctr">
              <a:buNone/>
            </a:pPr>
            <a:r>
              <a:rPr lang="en-US" sz="3600" b="1" dirty="0" smtClean="0"/>
              <a:t>Technological advances in navigation</a:t>
            </a:r>
            <a:endParaRPr lang="en-US" sz="3600" b="1" dirty="0" smtClean="0"/>
          </a:p>
          <a:p>
            <a:pPr algn="ctr">
              <a:buNone/>
            </a:pPr>
            <a:r>
              <a:rPr lang="en-US" sz="3600" b="1" dirty="0" smtClean="0"/>
              <a:t>Printing Press</a:t>
            </a:r>
            <a:endParaRPr lang="en-US" sz="3600" b="1" dirty="0" smtClean="0"/>
          </a:p>
          <a:p>
            <a:pPr algn="ctr">
              <a:buNone/>
            </a:pPr>
            <a:r>
              <a:rPr lang="en-US" sz="3600" b="1" dirty="0" smtClean="0"/>
              <a:t>Marco Polo’s travels to China</a:t>
            </a:r>
          </a:p>
          <a:p>
            <a:pPr algn="ctr">
              <a:buNone/>
            </a:pPr>
            <a:r>
              <a:rPr lang="en-US" sz="3600" b="1" dirty="0" smtClean="0"/>
              <a:t>Renaissance spirit</a:t>
            </a:r>
            <a:endParaRPr lang="en-US" sz="2400" dirty="0" smtClean="0"/>
          </a:p>
          <a:p>
            <a:pPr>
              <a:buNone/>
            </a:pPr>
            <a:endParaRPr lang="en-US" dirty="0" smtClean="0"/>
          </a:p>
          <a:p>
            <a:pPr>
              <a:buNone/>
            </a:pPr>
            <a:endParaRPr lang="en-US" dirty="0" smtClean="0"/>
          </a:p>
        </p:txBody>
      </p:sp>
      <p:pic>
        <p:nvPicPr>
          <p:cNvPr id="1027" name="Picture 3" descr="C:\Documents and Settings\brathway\My Documents\My Pictures\Microsoft Clip Organizer\j0290937.wmf"/>
          <p:cNvPicPr>
            <a:picLocks noChangeAspect="1" noChangeArrowheads="1"/>
          </p:cNvPicPr>
          <p:nvPr/>
        </p:nvPicPr>
        <p:blipFill>
          <a:blip r:embed="rId2" cstate="print"/>
          <a:srcRect/>
          <a:stretch>
            <a:fillRect/>
          </a:stretch>
        </p:blipFill>
        <p:spPr bwMode="auto">
          <a:xfrm>
            <a:off x="304800" y="0"/>
            <a:ext cx="739366" cy="1724685"/>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Generalization</a:t>
            </a:r>
            <a:endParaRPr lang="en-US" dirty="0"/>
          </a:p>
        </p:txBody>
      </p:sp>
      <p:sp>
        <p:nvSpPr>
          <p:cNvPr id="3" name="Content Placeholder 2"/>
          <p:cNvSpPr>
            <a:spLocks noGrp="1"/>
          </p:cNvSpPr>
          <p:nvPr>
            <p:ph idx="1"/>
          </p:nvPr>
        </p:nvSpPr>
        <p:spPr/>
        <p:txBody>
          <a:bodyPr/>
          <a:lstStyle/>
          <a:p>
            <a:r>
              <a:rPr lang="en-US" dirty="0" smtClean="0"/>
              <a:t>Prior to 1500, changing ideas and technology in Europe led to the Age of European Exploration</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strategy</a:t>
            </a:r>
            <a:endParaRPr lang="en-US" dirty="0"/>
          </a:p>
        </p:txBody>
      </p:sp>
      <p:sp>
        <p:nvSpPr>
          <p:cNvPr id="3" name="Content Placeholder 2"/>
          <p:cNvSpPr>
            <a:spLocks noGrp="1"/>
          </p:cNvSpPr>
          <p:nvPr>
            <p:ph idx="1"/>
          </p:nvPr>
        </p:nvSpPr>
        <p:spPr/>
        <p:txBody>
          <a:bodyPr/>
          <a:lstStyle/>
          <a:p>
            <a:r>
              <a:rPr lang="en-US" dirty="0" smtClean="0"/>
              <a:t>PG 198 </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r>
              <a:rPr lang="en-US" dirty="0" smtClean="0">
                <a:hlinkClick r:id="rId2"/>
              </a:rPr>
              <a:t>http://www.ddguild.org/</a:t>
            </a:r>
            <a:endParaRPr lang="en-US" dirty="0" smtClean="0"/>
          </a:p>
          <a:p>
            <a:r>
              <a:rPr lang="en-US" dirty="0" smtClean="0">
                <a:hlinkClick r:id="rId3"/>
              </a:rPr>
              <a:t>http://www.digitaldocsinabox.org/</a:t>
            </a:r>
            <a:r>
              <a:rPr lang="en-US" dirty="0" smtClean="0"/>
              <a:t>  </a:t>
            </a:r>
          </a:p>
          <a:p>
            <a:endParaRPr lang="en-US" dirty="0"/>
          </a:p>
        </p:txBody>
      </p:sp>
      <p:pic>
        <p:nvPicPr>
          <p:cNvPr id="4" name="Picture 2" descr="rainbow_web 0710"/>
          <p:cNvPicPr>
            <a:picLocks noChangeAspect="1" noChangeArrowheads="1"/>
          </p:cNvPicPr>
          <p:nvPr/>
        </p:nvPicPr>
        <p:blipFill>
          <a:blip r:embed="rId4" cstate="print"/>
          <a:srcRect/>
          <a:stretch>
            <a:fillRect/>
          </a:stretch>
        </p:blipFill>
        <p:spPr bwMode="auto">
          <a:xfrm>
            <a:off x="6934200" y="228600"/>
            <a:ext cx="2209800" cy="1472049"/>
          </a:xfrm>
          <a:prstGeom prst="rect">
            <a:avLst/>
          </a:prstGeom>
          <a:noFill/>
          <a:ln w="9525">
            <a:noFill/>
            <a:miter lim="800000"/>
            <a:headEnd/>
            <a:tailEnd/>
          </a:ln>
        </p:spPr>
      </p:pic>
      <p:sp>
        <p:nvSpPr>
          <p:cNvPr id="7" name="Rectangle 4"/>
          <p:cNvSpPr>
            <a:spLocks noGrp="1" noChangeArrowheads="1"/>
          </p:cNvSpPr>
          <p:nvPr>
            <p:ph type="ctrTitle"/>
          </p:nvPr>
        </p:nvSpPr>
        <p:spPr/>
        <p:txBody>
          <a:bodyPr/>
          <a:lstStyle/>
          <a:p>
            <a:r>
              <a:rPr lang="en-US" dirty="0"/>
              <a:t>What does this look like in practice?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in common groups</a:t>
            </a:r>
            <a:endParaRPr lang="en-US" dirty="0"/>
          </a:p>
        </p:txBody>
      </p:sp>
      <p:sp>
        <p:nvSpPr>
          <p:cNvPr id="3" name="Content Placeholder 2"/>
          <p:cNvSpPr>
            <a:spLocks noGrp="1"/>
          </p:cNvSpPr>
          <p:nvPr>
            <p:ph idx="1"/>
          </p:nvPr>
        </p:nvSpPr>
        <p:spPr/>
        <p:txBody>
          <a:bodyPr/>
          <a:lstStyle/>
          <a:p>
            <a:r>
              <a:rPr lang="en-US" dirty="0" smtClean="0"/>
              <a:t>What topics and content should we focus on for this work?</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762000"/>
            <a:ext cx="7772400" cy="1470025"/>
          </a:xfrm>
        </p:spPr>
        <p:txBody>
          <a:bodyPr/>
          <a:lstStyle/>
          <a:p>
            <a:r>
              <a:rPr lang="en-US" dirty="0" smtClean="0"/>
              <a:t>Cave:  Create </a:t>
            </a:r>
            <a:r>
              <a:rPr lang="en-US" dirty="0" smtClean="0"/>
              <a:t>one for your level</a:t>
            </a:r>
            <a:r>
              <a:rPr lang="en-US" dirty="0" smtClean="0"/>
              <a:t/>
            </a:r>
            <a:br>
              <a:rPr lang="en-US" dirty="0" smtClean="0"/>
            </a:br>
            <a:endParaRPr lang="en-US" dirty="0"/>
          </a:p>
        </p:txBody>
      </p:sp>
      <p:pic>
        <p:nvPicPr>
          <p:cNvPr id="6" name="Picture 4" descr="C:\Documents and Settings\brathway\My Documents\My Pictures\Microsoft Clip Organizer\PH01386J.jpg"/>
          <p:cNvPicPr>
            <a:picLocks noChangeAspect="1" noChangeArrowheads="1"/>
          </p:cNvPicPr>
          <p:nvPr/>
        </p:nvPicPr>
        <p:blipFill>
          <a:blip r:embed="rId2" cstate="print"/>
          <a:srcRect/>
          <a:stretch>
            <a:fillRect/>
          </a:stretch>
        </p:blipFill>
        <p:spPr bwMode="auto">
          <a:xfrm>
            <a:off x="2971800" y="1905000"/>
            <a:ext cx="3048000" cy="4633783"/>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b="1" dirty="0" smtClean="0"/>
              <a:t>Evaluation</a:t>
            </a:r>
            <a:r>
              <a:rPr lang="en-US" dirty="0" smtClean="0"/>
              <a:t>: </a:t>
            </a:r>
            <a:r>
              <a:rPr lang="en-US" sz="4000" i="1" dirty="0" smtClean="0"/>
              <a:t>the act of judging or assessing a person or situation or event</a:t>
            </a:r>
            <a:endParaRPr lang="en-US" i="1" dirty="0"/>
          </a:p>
        </p:txBody>
      </p:sp>
      <p:sp>
        <p:nvSpPr>
          <p:cNvPr id="3" name="Content Placeholder 2"/>
          <p:cNvSpPr>
            <a:spLocks noGrp="1"/>
          </p:cNvSpPr>
          <p:nvPr>
            <p:ph idx="1"/>
          </p:nvPr>
        </p:nvSpPr>
        <p:spPr>
          <a:xfrm>
            <a:off x="2286000" y="1905000"/>
            <a:ext cx="6400800" cy="4221163"/>
          </a:xfrm>
        </p:spPr>
        <p:txBody>
          <a:bodyPr/>
          <a:lstStyle/>
          <a:p>
            <a:pPr>
              <a:buNone/>
            </a:pPr>
            <a:r>
              <a:rPr lang="en-US" dirty="0" smtClean="0"/>
              <a:t>Campfire: Look at pg 101</a:t>
            </a:r>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dirty="0" smtClean="0"/>
              <a:t>Water cooler (Vertical groups):</a:t>
            </a:r>
          </a:p>
          <a:p>
            <a:pPr>
              <a:buNone/>
            </a:pPr>
            <a:r>
              <a:rPr lang="en-US" dirty="0" smtClean="0"/>
              <a:t>Building a case – pp 101-105</a:t>
            </a:r>
          </a:p>
          <a:p>
            <a:pPr>
              <a:buNone/>
            </a:pPr>
            <a:endParaRPr lang="en-US" dirty="0" smtClean="0"/>
          </a:p>
        </p:txBody>
      </p:sp>
      <p:pic>
        <p:nvPicPr>
          <p:cNvPr id="1026" name="Picture 2" descr="C:\Documents and Settings\brathway\My Documents\My Pictures\Microsoft Clip Organizer\j0232816.wmf"/>
          <p:cNvPicPr>
            <a:picLocks noChangeAspect="1" noChangeArrowheads="1"/>
          </p:cNvPicPr>
          <p:nvPr/>
        </p:nvPicPr>
        <p:blipFill>
          <a:blip r:embed="rId2" cstate="print"/>
          <a:srcRect/>
          <a:stretch>
            <a:fillRect/>
          </a:stretch>
        </p:blipFill>
        <p:spPr bwMode="auto">
          <a:xfrm>
            <a:off x="381000" y="1828800"/>
            <a:ext cx="1524000" cy="1260340"/>
          </a:xfrm>
          <a:prstGeom prst="rect">
            <a:avLst/>
          </a:prstGeom>
          <a:noFill/>
        </p:spPr>
      </p:pic>
      <p:pic>
        <p:nvPicPr>
          <p:cNvPr id="1027" name="Picture 3" descr="C:\Documents and Settings\brathway\My Documents\My Pictures\Microsoft Clip Organizer\j0290937.wmf"/>
          <p:cNvPicPr>
            <a:picLocks noChangeAspect="1" noChangeArrowheads="1"/>
          </p:cNvPicPr>
          <p:nvPr/>
        </p:nvPicPr>
        <p:blipFill>
          <a:blip r:embed="rId3" cstate="print"/>
          <a:srcRect/>
          <a:stretch>
            <a:fillRect/>
          </a:stretch>
        </p:blipFill>
        <p:spPr bwMode="auto">
          <a:xfrm>
            <a:off x="685800" y="4191000"/>
            <a:ext cx="739366" cy="1724685"/>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endParaRPr lang="en-US"/>
          </a:p>
        </p:txBody>
      </p:sp>
      <p:pic>
        <p:nvPicPr>
          <p:cNvPr id="5" name="Picture 2" descr="rainbow_web 0710"/>
          <p:cNvPicPr>
            <a:picLocks noChangeAspect="1" noChangeArrowheads="1"/>
          </p:cNvPicPr>
          <p:nvPr/>
        </p:nvPicPr>
        <p:blipFill>
          <a:blip r:embed="rId2" cstate="print"/>
          <a:srcRect/>
          <a:stretch>
            <a:fillRect/>
          </a:stretch>
        </p:blipFill>
        <p:spPr bwMode="auto">
          <a:xfrm>
            <a:off x="6934200" y="228600"/>
            <a:ext cx="2209800" cy="1472049"/>
          </a:xfrm>
          <a:prstGeom prst="rect">
            <a:avLst/>
          </a:prstGeom>
          <a:noFill/>
          <a:ln w="9525">
            <a:noFill/>
            <a:miter lim="800000"/>
            <a:headEnd/>
            <a:tailEnd/>
          </a:ln>
        </p:spPr>
      </p:pic>
      <p:sp>
        <p:nvSpPr>
          <p:cNvPr id="8" name="Rectangle 4"/>
          <p:cNvSpPr>
            <a:spLocks noGrp="1" noChangeArrowheads="1"/>
          </p:cNvSpPr>
          <p:nvPr>
            <p:ph type="ctrTitle"/>
          </p:nvPr>
        </p:nvSpPr>
        <p:spPr/>
        <p:txBody>
          <a:bodyPr/>
          <a:lstStyle/>
          <a:p>
            <a:r>
              <a:rPr lang="en-US" dirty="0"/>
              <a:t>What does this look like in practice?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1143000"/>
          </a:xfrm>
        </p:spPr>
        <p:txBody>
          <a:bodyPr/>
          <a:lstStyle/>
          <a:p>
            <a:r>
              <a:rPr lang="en-US" dirty="0" smtClean="0"/>
              <a:t>Historical Scene Investigation</a:t>
            </a:r>
            <a:endParaRPr lang="en-US" dirty="0"/>
          </a:p>
        </p:txBody>
      </p:sp>
      <p:sp>
        <p:nvSpPr>
          <p:cNvPr id="3" name="Content Placeholder 2"/>
          <p:cNvSpPr>
            <a:spLocks noGrp="1"/>
          </p:cNvSpPr>
          <p:nvPr>
            <p:ph idx="1"/>
          </p:nvPr>
        </p:nvSpPr>
        <p:spPr>
          <a:xfrm>
            <a:off x="457200" y="3276600"/>
            <a:ext cx="8229600" cy="2849563"/>
          </a:xfrm>
        </p:spPr>
        <p:txBody>
          <a:bodyPr/>
          <a:lstStyle/>
          <a:p>
            <a:pPr algn="ctr">
              <a:buNone/>
            </a:pPr>
            <a:r>
              <a:rPr lang="en-US" dirty="0" smtClean="0">
                <a:hlinkClick r:id="rId2"/>
              </a:rPr>
              <a:t>http://hsionline.org</a:t>
            </a:r>
            <a:r>
              <a:rPr lang="en-US" dirty="0" smtClean="0"/>
              <a:t> </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762000"/>
            <a:ext cx="7772400" cy="1470025"/>
          </a:xfrm>
        </p:spPr>
        <p:txBody>
          <a:bodyPr/>
          <a:lstStyle/>
          <a:p>
            <a:r>
              <a:rPr lang="en-US" dirty="0" smtClean="0"/>
              <a:t>Cave:  Create your own </a:t>
            </a:r>
            <a:br>
              <a:rPr lang="en-US" dirty="0" smtClean="0"/>
            </a:br>
            <a:endParaRPr lang="en-US" dirty="0"/>
          </a:p>
        </p:txBody>
      </p:sp>
      <p:pic>
        <p:nvPicPr>
          <p:cNvPr id="6" name="Picture 4" descr="C:\Documents and Settings\brathway\My Documents\My Pictures\Microsoft Clip Organizer\PH01386J.jpg"/>
          <p:cNvPicPr>
            <a:picLocks noChangeAspect="1" noChangeArrowheads="1"/>
          </p:cNvPicPr>
          <p:nvPr/>
        </p:nvPicPr>
        <p:blipFill>
          <a:blip r:embed="rId2" cstate="print"/>
          <a:srcRect/>
          <a:stretch>
            <a:fillRect/>
          </a:stretch>
        </p:blipFill>
        <p:spPr bwMode="auto">
          <a:xfrm>
            <a:off x="2971800" y="1905000"/>
            <a:ext cx="3048000" cy="4633783"/>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Autofit/>
          </a:bodyPr>
          <a:lstStyle/>
          <a:p>
            <a:r>
              <a:rPr lang="en-US" sz="3200" b="1" dirty="0" smtClean="0"/>
              <a:t>Synthesis:  </a:t>
            </a:r>
            <a:r>
              <a:rPr lang="en-US" sz="3200" i="1" dirty="0" smtClean="0"/>
              <a:t>The combining of separate elements or substances to form a coherent whole</a:t>
            </a:r>
            <a:endParaRPr lang="en-US" sz="3200" i="1" dirty="0"/>
          </a:p>
        </p:txBody>
      </p:sp>
      <p:sp>
        <p:nvSpPr>
          <p:cNvPr id="3" name="Content Placeholder 2"/>
          <p:cNvSpPr>
            <a:spLocks noGrp="1"/>
          </p:cNvSpPr>
          <p:nvPr>
            <p:ph idx="1"/>
          </p:nvPr>
        </p:nvSpPr>
        <p:spPr>
          <a:xfrm>
            <a:off x="2286000" y="1524000"/>
            <a:ext cx="6400800" cy="5059363"/>
          </a:xfrm>
        </p:spPr>
        <p:txBody>
          <a:bodyPr>
            <a:normAutofit/>
          </a:bodyPr>
          <a:lstStyle/>
          <a:p>
            <a:pPr>
              <a:buNone/>
            </a:pPr>
            <a:r>
              <a:rPr lang="en-US" dirty="0" smtClean="0"/>
              <a:t>Campfire:</a:t>
            </a:r>
          </a:p>
          <a:p>
            <a:r>
              <a:rPr lang="en-US" dirty="0" smtClean="0"/>
              <a:t>Categorize information</a:t>
            </a:r>
          </a:p>
          <a:p>
            <a:r>
              <a:rPr lang="en-US" dirty="0" smtClean="0"/>
              <a:t>Make meaningful generalizations about that category</a:t>
            </a:r>
          </a:p>
          <a:p>
            <a:r>
              <a:rPr lang="en-US" dirty="0" smtClean="0"/>
              <a:t>Evaluate the relative importance of information within a category</a:t>
            </a:r>
          </a:p>
          <a:p>
            <a:r>
              <a:rPr lang="en-US" dirty="0" smtClean="0"/>
              <a:t>Evaluate the relative importance of categories to support a thesis statement</a:t>
            </a:r>
          </a:p>
          <a:p>
            <a:pPr>
              <a:buNone/>
            </a:pPr>
            <a:endParaRPr lang="en-US" dirty="0" smtClean="0"/>
          </a:p>
          <a:p>
            <a:pPr>
              <a:buNone/>
            </a:pPr>
            <a:endParaRPr lang="en-US" dirty="0" smtClean="0"/>
          </a:p>
          <a:p>
            <a:pPr>
              <a:buNone/>
            </a:pPr>
            <a:endParaRPr lang="en-US" dirty="0" smtClean="0"/>
          </a:p>
        </p:txBody>
      </p:sp>
      <p:pic>
        <p:nvPicPr>
          <p:cNvPr id="1026" name="Picture 2" descr="C:\Documents and Settings\brathway\My Documents\My Pictures\Microsoft Clip Organizer\j0232816.wmf"/>
          <p:cNvPicPr>
            <a:picLocks noChangeAspect="1" noChangeArrowheads="1"/>
          </p:cNvPicPr>
          <p:nvPr/>
        </p:nvPicPr>
        <p:blipFill>
          <a:blip r:embed="rId2" cstate="print"/>
          <a:srcRect/>
          <a:stretch>
            <a:fillRect/>
          </a:stretch>
        </p:blipFill>
        <p:spPr bwMode="auto">
          <a:xfrm>
            <a:off x="381000" y="2209800"/>
            <a:ext cx="1524000" cy="126034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8229600" cy="1143000"/>
          </a:xfrm>
        </p:spPr>
        <p:txBody>
          <a:bodyPr>
            <a:noAutofit/>
          </a:bodyPr>
          <a:lstStyle/>
          <a:p>
            <a:r>
              <a:rPr lang="en-US" sz="2800" b="1" i="1" dirty="0" smtClean="0"/>
              <a:t>To what extent and in what ways did the Great Depression and the New Deal alter Americans’ perception of the legitimate role of government in the economic and social life of the united states? (p.113)</a:t>
            </a:r>
            <a:endParaRPr lang="en-US" sz="2800" i="1" dirty="0"/>
          </a:p>
        </p:txBody>
      </p:sp>
      <p:sp>
        <p:nvSpPr>
          <p:cNvPr id="6" name="Content Placeholder 5"/>
          <p:cNvSpPr>
            <a:spLocks noGrp="1"/>
          </p:cNvSpPr>
          <p:nvPr>
            <p:ph sz="half" idx="1"/>
          </p:nvPr>
        </p:nvSpPr>
        <p:spPr>
          <a:xfrm>
            <a:off x="457200" y="2133600"/>
            <a:ext cx="4038600" cy="4525963"/>
          </a:xfrm>
        </p:spPr>
        <p:txBody>
          <a:bodyPr>
            <a:normAutofit lnSpcReduction="10000"/>
          </a:bodyPr>
          <a:lstStyle/>
          <a:p>
            <a:r>
              <a:rPr lang="en-US" dirty="0" smtClean="0"/>
              <a:t>Stock market crash</a:t>
            </a:r>
          </a:p>
          <a:p>
            <a:r>
              <a:rPr lang="en-US" dirty="0" err="1" smtClean="0"/>
              <a:t>Hoovervilles</a:t>
            </a:r>
            <a:endParaRPr lang="en-US" dirty="0" smtClean="0"/>
          </a:p>
          <a:p>
            <a:r>
              <a:rPr lang="en-US" dirty="0" smtClean="0"/>
              <a:t>Keynesian economic theory</a:t>
            </a:r>
          </a:p>
          <a:p>
            <a:r>
              <a:rPr lang="en-US" dirty="0" smtClean="0"/>
              <a:t>New Deal</a:t>
            </a:r>
          </a:p>
          <a:p>
            <a:r>
              <a:rPr lang="en-US" dirty="0" smtClean="0"/>
              <a:t>Dust Bowl</a:t>
            </a:r>
          </a:p>
          <a:p>
            <a:r>
              <a:rPr lang="en-US" dirty="0" smtClean="0"/>
              <a:t>National Labor Relations Act</a:t>
            </a:r>
          </a:p>
          <a:p>
            <a:r>
              <a:rPr lang="en-US" dirty="0" smtClean="0"/>
              <a:t>Huey Long</a:t>
            </a:r>
            <a:endParaRPr lang="en-US" dirty="0"/>
          </a:p>
        </p:txBody>
      </p:sp>
      <p:sp>
        <p:nvSpPr>
          <p:cNvPr id="7" name="Content Placeholder 6"/>
          <p:cNvSpPr>
            <a:spLocks noGrp="1"/>
          </p:cNvSpPr>
          <p:nvPr>
            <p:ph sz="half" idx="2"/>
          </p:nvPr>
        </p:nvSpPr>
        <p:spPr>
          <a:xfrm>
            <a:off x="4724400" y="2057400"/>
            <a:ext cx="4038600" cy="4525963"/>
          </a:xfrm>
        </p:spPr>
        <p:txBody>
          <a:bodyPr>
            <a:normAutofit lnSpcReduction="10000"/>
          </a:bodyPr>
          <a:lstStyle/>
          <a:p>
            <a:r>
              <a:rPr lang="en-US" dirty="0" smtClean="0"/>
              <a:t>Securities and Exchange Commission</a:t>
            </a:r>
          </a:p>
          <a:p>
            <a:r>
              <a:rPr lang="en-US" dirty="0" smtClean="0"/>
              <a:t>National Recovery Administration</a:t>
            </a:r>
          </a:p>
          <a:p>
            <a:r>
              <a:rPr lang="en-US" dirty="0" smtClean="0"/>
              <a:t>Tennessee Valley Authority</a:t>
            </a:r>
          </a:p>
          <a:p>
            <a:r>
              <a:rPr lang="en-US" dirty="0" smtClean="0"/>
              <a:t>Trickle-down theory</a:t>
            </a:r>
          </a:p>
          <a:p>
            <a:r>
              <a:rPr lang="en-US" dirty="0" smtClean="0"/>
              <a:t>Social Security Act</a:t>
            </a:r>
          </a:p>
          <a:p>
            <a:r>
              <a:rPr lang="en-US" dirty="0" smtClean="0"/>
              <a:t>Eleanor Roosevelt</a:t>
            </a:r>
          </a:p>
          <a:p>
            <a:r>
              <a:rPr lang="en-US" dirty="0" smtClean="0"/>
              <a:t>Fireside chats</a:t>
            </a:r>
            <a:endParaRPr lang="en-US" dirty="0"/>
          </a:p>
        </p:txBody>
      </p:sp>
      <p:pic>
        <p:nvPicPr>
          <p:cNvPr id="1027" name="Picture 3" descr="C:\Documents and Settings\brathway\My Documents\My Pictures\Microsoft Clip Organizer\j0290937.wmf"/>
          <p:cNvPicPr>
            <a:picLocks noChangeAspect="1" noChangeArrowheads="1"/>
          </p:cNvPicPr>
          <p:nvPr/>
        </p:nvPicPr>
        <p:blipFill>
          <a:blip r:embed="rId2" cstate="print"/>
          <a:srcRect/>
          <a:stretch>
            <a:fillRect/>
          </a:stretch>
        </p:blipFill>
        <p:spPr bwMode="auto">
          <a:xfrm>
            <a:off x="304800" y="-304800"/>
            <a:ext cx="739366" cy="1724685"/>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r>
              <a:rPr lang="en-US" dirty="0" smtClean="0">
                <a:hlinkClick r:id="rId2"/>
              </a:rPr>
              <a:t>http://vimeo.com/2575533</a:t>
            </a:r>
            <a:endParaRPr lang="en-US" dirty="0"/>
          </a:p>
        </p:txBody>
      </p:sp>
      <p:pic>
        <p:nvPicPr>
          <p:cNvPr id="4" name="Picture 2" descr="rainbow_web 0710"/>
          <p:cNvPicPr>
            <a:picLocks noChangeAspect="1" noChangeArrowheads="1"/>
          </p:cNvPicPr>
          <p:nvPr/>
        </p:nvPicPr>
        <p:blipFill>
          <a:blip r:embed="rId3" cstate="print"/>
          <a:srcRect/>
          <a:stretch>
            <a:fillRect/>
          </a:stretch>
        </p:blipFill>
        <p:spPr bwMode="auto">
          <a:xfrm>
            <a:off x="6934200" y="0"/>
            <a:ext cx="2209800" cy="1472049"/>
          </a:xfrm>
          <a:prstGeom prst="rect">
            <a:avLst/>
          </a:prstGeom>
          <a:noFill/>
          <a:ln w="9525">
            <a:noFill/>
            <a:miter lim="800000"/>
            <a:headEnd/>
            <a:tailEnd/>
          </a:ln>
        </p:spPr>
      </p:pic>
      <p:sp>
        <p:nvSpPr>
          <p:cNvPr id="7" name="Rectangle 4"/>
          <p:cNvSpPr>
            <a:spLocks noGrp="1" noChangeArrowheads="1"/>
          </p:cNvSpPr>
          <p:nvPr>
            <p:ph type="ctrTitle"/>
          </p:nvPr>
        </p:nvSpPr>
        <p:spPr/>
        <p:txBody>
          <a:bodyPr/>
          <a:lstStyle/>
          <a:p>
            <a:r>
              <a:rPr lang="en-US" dirty="0"/>
              <a:t>What does this look like in practice?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762000"/>
            <a:ext cx="7772400" cy="1470025"/>
          </a:xfrm>
        </p:spPr>
        <p:txBody>
          <a:bodyPr/>
          <a:lstStyle/>
          <a:p>
            <a:r>
              <a:rPr lang="en-US" dirty="0" smtClean="0"/>
              <a:t>Cave:  Create your own </a:t>
            </a:r>
            <a:br>
              <a:rPr lang="en-US" dirty="0" smtClean="0"/>
            </a:br>
            <a:endParaRPr lang="en-US" dirty="0"/>
          </a:p>
        </p:txBody>
      </p:sp>
      <p:pic>
        <p:nvPicPr>
          <p:cNvPr id="6" name="Picture 4" descr="C:\Documents and Settings\brathway\My Documents\My Pictures\Microsoft Clip Organizer\PH01386J.jpg"/>
          <p:cNvPicPr>
            <a:picLocks noChangeAspect="1" noChangeArrowheads="1"/>
          </p:cNvPicPr>
          <p:nvPr/>
        </p:nvPicPr>
        <p:blipFill>
          <a:blip r:embed="rId2" cstate="print"/>
          <a:srcRect/>
          <a:stretch>
            <a:fillRect/>
          </a:stretch>
        </p:blipFill>
        <p:spPr bwMode="auto">
          <a:xfrm>
            <a:off x="2971800" y="1905000"/>
            <a:ext cx="3048000" cy="4633783"/>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Writing (pg 152)</a:t>
            </a:r>
            <a:endParaRPr lang="en-US" dirty="0"/>
          </a:p>
        </p:txBody>
      </p:sp>
      <p:sp>
        <p:nvSpPr>
          <p:cNvPr id="5" name="Subtitle 4"/>
          <p:cNvSpPr>
            <a:spLocks noGrp="1"/>
          </p:cNvSpPr>
          <p:nvPr>
            <p:ph type="subTitle" idx="1"/>
          </p:nvPr>
        </p:nvSpPr>
        <p:spPr/>
        <p:txBody>
          <a:bodyPr/>
          <a:lstStyle/>
          <a:p>
            <a:r>
              <a:rPr lang="en-US" dirty="0" smtClean="0"/>
              <a:t>Thesis, Support, Conclusion, Core Structure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ChangeArrowheads="1"/>
          </p:cNvSpPr>
          <p:nvPr>
            <p:ph type="ctrTitle"/>
          </p:nvPr>
        </p:nvSpPr>
        <p:spPr/>
        <p:txBody>
          <a:bodyPr/>
          <a:lstStyle/>
          <a:p>
            <a:r>
              <a:rPr lang="en-US" sz="4000" b="1" dirty="0"/>
              <a:t>How can we make </a:t>
            </a:r>
            <a:r>
              <a:rPr lang="en-US" sz="4000" b="1" dirty="0" smtClean="0"/>
              <a:t>social studies </a:t>
            </a:r>
            <a:r>
              <a:rPr lang="en-US" sz="4000" b="1" dirty="0" smtClean="0"/>
              <a:t>manageable </a:t>
            </a:r>
            <a:r>
              <a:rPr lang="en-US" sz="4000" b="1" dirty="0"/>
              <a:t>and meaningful?</a:t>
            </a:r>
          </a:p>
        </p:txBody>
      </p:sp>
      <p:sp>
        <p:nvSpPr>
          <p:cNvPr id="243715" name="Rectangle 3"/>
          <p:cNvSpPr>
            <a:spLocks noGrp="1" noChangeArrowheads="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Thesis</a:t>
            </a:r>
            <a:endParaRPr lang="en-US" dirty="0"/>
          </a:p>
        </p:txBody>
      </p:sp>
      <p:sp>
        <p:nvSpPr>
          <p:cNvPr id="3" name="Content Placeholder 2"/>
          <p:cNvSpPr>
            <a:spLocks noGrp="1"/>
          </p:cNvSpPr>
          <p:nvPr>
            <p:ph idx="1"/>
          </p:nvPr>
        </p:nvSpPr>
        <p:spPr>
          <a:xfrm>
            <a:off x="2286000" y="1066800"/>
            <a:ext cx="6400800" cy="5059363"/>
          </a:xfrm>
        </p:spPr>
        <p:txBody>
          <a:bodyPr>
            <a:normAutofit/>
          </a:bodyPr>
          <a:lstStyle/>
          <a:p>
            <a:pPr>
              <a:buNone/>
            </a:pPr>
            <a:r>
              <a:rPr lang="en-US" dirty="0" smtClean="0"/>
              <a:t>Campfire:</a:t>
            </a:r>
          </a:p>
          <a:p>
            <a:r>
              <a:rPr lang="en-US" dirty="0" smtClean="0"/>
              <a:t>Fully addresses the question asked</a:t>
            </a:r>
          </a:p>
          <a:p>
            <a:r>
              <a:rPr lang="en-US" dirty="0" smtClean="0"/>
              <a:t>Takes a position with regard to the question asked</a:t>
            </a:r>
          </a:p>
          <a:p>
            <a:r>
              <a:rPr lang="en-US" dirty="0" smtClean="0"/>
              <a:t>Provides organizational categories that will be used in the essay</a:t>
            </a:r>
          </a:p>
          <a:p>
            <a:pPr>
              <a:buNone/>
            </a:pPr>
            <a:endParaRPr lang="en-US" dirty="0" smtClean="0"/>
          </a:p>
          <a:p>
            <a:pPr>
              <a:buNone/>
            </a:pPr>
            <a:endParaRPr lang="en-US" dirty="0" smtClean="0"/>
          </a:p>
        </p:txBody>
      </p:sp>
      <p:pic>
        <p:nvPicPr>
          <p:cNvPr id="1026" name="Picture 2" descr="C:\Documents and Settings\brathway\My Documents\My Pictures\Microsoft Clip Organizer\j0232816.wmf"/>
          <p:cNvPicPr>
            <a:picLocks noChangeAspect="1" noChangeArrowheads="1"/>
          </p:cNvPicPr>
          <p:nvPr/>
        </p:nvPicPr>
        <p:blipFill>
          <a:blip r:embed="rId2" cstate="print"/>
          <a:srcRect/>
          <a:stretch>
            <a:fillRect/>
          </a:stretch>
        </p:blipFill>
        <p:spPr bwMode="auto">
          <a:xfrm>
            <a:off x="381000" y="990600"/>
            <a:ext cx="1524000" cy="1260340"/>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8229600" cy="1143000"/>
          </a:xfrm>
        </p:spPr>
        <p:txBody>
          <a:bodyPr>
            <a:noAutofit/>
          </a:bodyPr>
          <a:lstStyle/>
          <a:p>
            <a:r>
              <a:rPr lang="en-US" sz="3600" b="1" i="1" dirty="0" smtClean="0"/>
              <a:t>Identify the key elements in each thesis</a:t>
            </a:r>
            <a:endParaRPr lang="en-US" sz="3600" i="1" dirty="0"/>
          </a:p>
        </p:txBody>
      </p:sp>
      <p:sp>
        <p:nvSpPr>
          <p:cNvPr id="3" name="Content Placeholder 2"/>
          <p:cNvSpPr>
            <a:spLocks noGrp="1"/>
          </p:cNvSpPr>
          <p:nvPr>
            <p:ph idx="1"/>
          </p:nvPr>
        </p:nvSpPr>
        <p:spPr>
          <a:xfrm>
            <a:off x="457200" y="1828800"/>
            <a:ext cx="8229600" cy="4297363"/>
          </a:xfrm>
        </p:spPr>
        <p:txBody>
          <a:bodyPr>
            <a:normAutofit/>
          </a:bodyPr>
          <a:lstStyle/>
          <a:p>
            <a:pPr algn="ctr">
              <a:buNone/>
            </a:pPr>
            <a:r>
              <a:rPr lang="en-US" sz="1800" b="1" i="1" dirty="0" smtClean="0"/>
              <a:t>			</a:t>
            </a:r>
            <a:endParaRPr lang="en-US" sz="2800" dirty="0" smtClean="0"/>
          </a:p>
          <a:p>
            <a:r>
              <a:rPr lang="en-US" sz="2800" dirty="0" smtClean="0"/>
              <a:t>The US was justified in dropping the atomic bomb on Hiroshima for both military and moral reasons</a:t>
            </a:r>
          </a:p>
          <a:p>
            <a:r>
              <a:rPr lang="en-US" sz="2800" dirty="0" smtClean="0"/>
              <a:t>The US was not militarily or morally justified in dropping the atomic bomb on Hiroshima</a:t>
            </a:r>
          </a:p>
        </p:txBody>
      </p:sp>
      <p:pic>
        <p:nvPicPr>
          <p:cNvPr id="1027" name="Picture 3" descr="C:\Documents and Settings\brathway\My Documents\My Pictures\Microsoft Clip Organizer\j0290937.wmf"/>
          <p:cNvPicPr>
            <a:picLocks noChangeAspect="1" noChangeArrowheads="1"/>
          </p:cNvPicPr>
          <p:nvPr/>
        </p:nvPicPr>
        <p:blipFill>
          <a:blip r:embed="rId2" cstate="print"/>
          <a:srcRect/>
          <a:stretch>
            <a:fillRect/>
          </a:stretch>
        </p:blipFill>
        <p:spPr bwMode="auto">
          <a:xfrm>
            <a:off x="304800" y="0"/>
            <a:ext cx="739366" cy="1724685"/>
          </a:xfrm>
          <a:prstGeom prst="rect">
            <a:avLst/>
          </a:prstGeo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8229600" cy="1143000"/>
          </a:xfrm>
        </p:spPr>
        <p:txBody>
          <a:bodyPr>
            <a:noAutofit/>
          </a:bodyPr>
          <a:lstStyle/>
          <a:p>
            <a:r>
              <a:rPr lang="en-US" sz="3600" b="1" i="1" dirty="0" smtClean="0"/>
              <a:t>Use the key elements in each thesis to determine which one is best</a:t>
            </a:r>
            <a:endParaRPr lang="en-US" sz="3600" i="1" dirty="0"/>
          </a:p>
        </p:txBody>
      </p:sp>
      <p:sp>
        <p:nvSpPr>
          <p:cNvPr id="3" name="Content Placeholder 2"/>
          <p:cNvSpPr>
            <a:spLocks noGrp="1"/>
          </p:cNvSpPr>
          <p:nvPr>
            <p:ph idx="1"/>
          </p:nvPr>
        </p:nvSpPr>
        <p:spPr>
          <a:xfrm>
            <a:off x="457200" y="1828800"/>
            <a:ext cx="8229600" cy="4297363"/>
          </a:xfrm>
        </p:spPr>
        <p:txBody>
          <a:bodyPr>
            <a:normAutofit fontScale="92500" lnSpcReduction="20000"/>
          </a:bodyPr>
          <a:lstStyle/>
          <a:p>
            <a:pPr algn="ctr">
              <a:buNone/>
            </a:pPr>
            <a:r>
              <a:rPr lang="en-US" sz="1800" b="1" i="1" dirty="0" smtClean="0"/>
              <a:t>			</a:t>
            </a:r>
            <a:endParaRPr lang="en-US" sz="2800" dirty="0" smtClean="0"/>
          </a:p>
          <a:p>
            <a:r>
              <a:rPr lang="en-US" sz="2800" dirty="0" smtClean="0"/>
              <a:t>While the Progressive Era reforms did success in improving conditions for most Americans, people were often neglected and forced to fight for justice and opportunity on their own</a:t>
            </a:r>
          </a:p>
          <a:p>
            <a:r>
              <a:rPr lang="en-US" sz="2800" dirty="0" smtClean="0"/>
              <a:t>While the Progressive Era reforms did succeed in improving conditions for most Americans, African Americans and Native Americans were often neglected and forced to fight for justice and opportunity on their own</a:t>
            </a:r>
          </a:p>
          <a:p>
            <a:r>
              <a:rPr lang="en-US" sz="2800" dirty="0" smtClean="0"/>
              <a:t>Progressive reformers achieved a lot during the Progressive Era</a:t>
            </a:r>
          </a:p>
        </p:txBody>
      </p:sp>
      <p:pic>
        <p:nvPicPr>
          <p:cNvPr id="1027" name="Picture 3" descr="C:\Documents and Settings\brathway\My Documents\My Pictures\Microsoft Clip Organizer\j0290937.wmf"/>
          <p:cNvPicPr>
            <a:picLocks noChangeAspect="1" noChangeArrowheads="1"/>
          </p:cNvPicPr>
          <p:nvPr/>
        </p:nvPicPr>
        <p:blipFill>
          <a:blip r:embed="rId2" cstate="print"/>
          <a:srcRect/>
          <a:stretch>
            <a:fillRect/>
          </a:stretch>
        </p:blipFill>
        <p:spPr bwMode="auto">
          <a:xfrm>
            <a:off x="304800" y="0"/>
            <a:ext cx="739366" cy="1724685"/>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Write a thesis statement</a:t>
            </a:r>
            <a:endParaRPr lang="en-US" dirty="0"/>
          </a:p>
        </p:txBody>
      </p:sp>
      <p:sp>
        <p:nvSpPr>
          <p:cNvPr id="3" name="Content Placeholder 2"/>
          <p:cNvSpPr>
            <a:spLocks noGrp="1"/>
          </p:cNvSpPr>
          <p:nvPr>
            <p:ph idx="1"/>
          </p:nvPr>
        </p:nvSpPr>
        <p:spPr/>
        <p:txBody>
          <a:bodyPr/>
          <a:lstStyle/>
          <a:p>
            <a:r>
              <a:rPr lang="en-US" dirty="0" smtClean="0"/>
              <a:t>How did the Versailles Treaty contribute to Hitler’s rise to power?</a:t>
            </a:r>
          </a:p>
          <a:p>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strategy</a:t>
            </a:r>
            <a:endParaRPr lang="en-US" dirty="0"/>
          </a:p>
        </p:txBody>
      </p:sp>
      <p:sp>
        <p:nvSpPr>
          <p:cNvPr id="3" name="Content Placeholder 2"/>
          <p:cNvSpPr>
            <a:spLocks noGrp="1"/>
          </p:cNvSpPr>
          <p:nvPr>
            <p:ph idx="1"/>
          </p:nvPr>
        </p:nvSpPr>
        <p:spPr/>
        <p:txBody>
          <a:bodyPr/>
          <a:lstStyle/>
          <a:p>
            <a:r>
              <a:rPr lang="en-US" dirty="0" smtClean="0"/>
              <a:t>PG 143-4 </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Support</a:t>
            </a:r>
            <a:endParaRPr lang="en-US" dirty="0"/>
          </a:p>
        </p:txBody>
      </p:sp>
      <p:sp>
        <p:nvSpPr>
          <p:cNvPr id="3" name="Content Placeholder 2"/>
          <p:cNvSpPr>
            <a:spLocks noGrp="1"/>
          </p:cNvSpPr>
          <p:nvPr>
            <p:ph idx="1"/>
          </p:nvPr>
        </p:nvSpPr>
        <p:spPr>
          <a:xfrm>
            <a:off x="2286000" y="1066800"/>
            <a:ext cx="6400800" cy="5486400"/>
          </a:xfrm>
        </p:spPr>
        <p:txBody>
          <a:bodyPr>
            <a:normAutofit fontScale="70000" lnSpcReduction="20000"/>
          </a:bodyPr>
          <a:lstStyle/>
          <a:p>
            <a:pPr>
              <a:buNone/>
            </a:pPr>
            <a:r>
              <a:rPr lang="en-US" dirty="0" smtClean="0"/>
              <a:t>Campfire:</a:t>
            </a:r>
          </a:p>
          <a:p>
            <a:r>
              <a:rPr lang="en-US" dirty="0" smtClean="0"/>
              <a:t>A topic sentence that relates back to the thesis, introduces the major topic of the paragraph and a category of analysis</a:t>
            </a:r>
          </a:p>
          <a:p>
            <a:r>
              <a:rPr lang="en-US" dirty="0" smtClean="0"/>
              <a:t>Logically organized evidence with interpretive commentary that supports the thesis</a:t>
            </a:r>
          </a:p>
          <a:p>
            <a:r>
              <a:rPr lang="en-US" dirty="0" smtClean="0"/>
              <a:t>A clincher sentence that ties the paragraph together and links it back to the thesis statement (may be a transition)</a:t>
            </a:r>
          </a:p>
          <a:p>
            <a:pPr>
              <a:buNone/>
            </a:pPr>
            <a:endParaRPr lang="en-US" dirty="0" smtClean="0"/>
          </a:p>
          <a:p>
            <a:pPr>
              <a:buNone/>
            </a:pPr>
            <a:r>
              <a:rPr lang="en-US" dirty="0" smtClean="0"/>
              <a:t>Water cooler (Vertical Teams):</a:t>
            </a:r>
          </a:p>
          <a:p>
            <a:pPr>
              <a:buNone/>
            </a:pPr>
            <a:r>
              <a:rPr lang="en-US" dirty="0" smtClean="0"/>
              <a:t>How did the Versailles Treaty contribute to Hitler’s rise to power?</a:t>
            </a:r>
          </a:p>
          <a:p>
            <a:r>
              <a:rPr lang="en-US" dirty="0" smtClean="0"/>
              <a:t>Topic sentence</a:t>
            </a:r>
          </a:p>
          <a:p>
            <a:r>
              <a:rPr lang="en-US" dirty="0" smtClean="0"/>
              <a:t>Evidence and Interpretative commentary</a:t>
            </a:r>
          </a:p>
          <a:p>
            <a:r>
              <a:rPr lang="en-US" dirty="0" smtClean="0"/>
              <a:t>Clincher sentence</a:t>
            </a:r>
          </a:p>
          <a:p>
            <a:pPr>
              <a:buNone/>
            </a:pPr>
            <a:endParaRPr lang="en-US" dirty="0" smtClean="0"/>
          </a:p>
        </p:txBody>
      </p:sp>
      <p:pic>
        <p:nvPicPr>
          <p:cNvPr id="1026" name="Picture 2" descr="C:\Documents and Settings\brathway\My Documents\My Pictures\Microsoft Clip Organizer\j0232816.wmf"/>
          <p:cNvPicPr>
            <a:picLocks noChangeAspect="1" noChangeArrowheads="1"/>
          </p:cNvPicPr>
          <p:nvPr/>
        </p:nvPicPr>
        <p:blipFill>
          <a:blip r:embed="rId2" cstate="print"/>
          <a:srcRect/>
          <a:stretch>
            <a:fillRect/>
          </a:stretch>
        </p:blipFill>
        <p:spPr bwMode="auto">
          <a:xfrm>
            <a:off x="381000" y="990600"/>
            <a:ext cx="1524000" cy="1260340"/>
          </a:xfrm>
          <a:prstGeom prst="rect">
            <a:avLst/>
          </a:prstGeom>
          <a:noFill/>
        </p:spPr>
      </p:pic>
      <p:pic>
        <p:nvPicPr>
          <p:cNvPr id="1027" name="Picture 3" descr="C:\Documents and Settings\brathway\My Documents\My Pictures\Microsoft Clip Organizer\j0290937.wmf"/>
          <p:cNvPicPr>
            <a:picLocks noChangeAspect="1" noChangeArrowheads="1"/>
          </p:cNvPicPr>
          <p:nvPr/>
        </p:nvPicPr>
        <p:blipFill>
          <a:blip r:embed="rId3" cstate="print"/>
          <a:srcRect/>
          <a:stretch>
            <a:fillRect/>
          </a:stretch>
        </p:blipFill>
        <p:spPr bwMode="auto">
          <a:xfrm>
            <a:off x="685800" y="4343400"/>
            <a:ext cx="739366" cy="1724685"/>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Conclusion</a:t>
            </a:r>
            <a:endParaRPr lang="en-US" dirty="0"/>
          </a:p>
        </p:txBody>
      </p:sp>
      <p:sp>
        <p:nvSpPr>
          <p:cNvPr id="3" name="Content Placeholder 2"/>
          <p:cNvSpPr>
            <a:spLocks noGrp="1"/>
          </p:cNvSpPr>
          <p:nvPr>
            <p:ph idx="1"/>
          </p:nvPr>
        </p:nvSpPr>
        <p:spPr>
          <a:xfrm>
            <a:off x="2286000" y="1066800"/>
            <a:ext cx="6400800" cy="5486400"/>
          </a:xfrm>
        </p:spPr>
        <p:txBody>
          <a:bodyPr>
            <a:normAutofit fontScale="77500" lnSpcReduction="20000"/>
          </a:bodyPr>
          <a:lstStyle/>
          <a:p>
            <a:pPr>
              <a:buNone/>
            </a:pPr>
            <a:r>
              <a:rPr lang="en-US" dirty="0" smtClean="0"/>
              <a:t>Campfire:</a:t>
            </a:r>
          </a:p>
          <a:p>
            <a:r>
              <a:rPr lang="en-US" dirty="0" smtClean="0"/>
              <a:t>Reinforce the significance of the evidence presented in the essay to the question asked.  It does not merely restate the thesis statement or the arguments already presented.  It reinforces the thesis, synthesizes the clincher sentences and answers the question “So what”</a:t>
            </a:r>
          </a:p>
          <a:p>
            <a:pPr>
              <a:buNone/>
            </a:pPr>
            <a:endParaRPr lang="en-US" dirty="0" smtClean="0"/>
          </a:p>
          <a:p>
            <a:pPr>
              <a:buNone/>
            </a:pPr>
            <a:r>
              <a:rPr lang="en-US" dirty="0" smtClean="0"/>
              <a:t>Water cooler (Vertical Teams):</a:t>
            </a:r>
          </a:p>
          <a:p>
            <a:pPr>
              <a:buNone/>
            </a:pPr>
            <a:r>
              <a:rPr lang="en-US" dirty="0" smtClean="0"/>
              <a:t>How did the Versailles Treaty contribute to Hitler’s rise to power?</a:t>
            </a:r>
          </a:p>
          <a:p>
            <a:r>
              <a:rPr lang="en-US" dirty="0" smtClean="0"/>
              <a:t>Reinforce thesis </a:t>
            </a:r>
          </a:p>
          <a:p>
            <a:r>
              <a:rPr lang="en-US" dirty="0" smtClean="0"/>
              <a:t>Synthesize</a:t>
            </a:r>
          </a:p>
          <a:p>
            <a:r>
              <a:rPr lang="en-US" dirty="0" smtClean="0"/>
              <a:t>Addresses “So what?”</a:t>
            </a:r>
          </a:p>
          <a:p>
            <a:pPr>
              <a:buNone/>
            </a:pPr>
            <a:endParaRPr lang="en-US" dirty="0" smtClean="0"/>
          </a:p>
        </p:txBody>
      </p:sp>
      <p:pic>
        <p:nvPicPr>
          <p:cNvPr id="1026" name="Picture 2" descr="C:\Documents and Settings\brathway\My Documents\My Pictures\Microsoft Clip Organizer\j0232816.wmf"/>
          <p:cNvPicPr>
            <a:picLocks noChangeAspect="1" noChangeArrowheads="1"/>
          </p:cNvPicPr>
          <p:nvPr/>
        </p:nvPicPr>
        <p:blipFill>
          <a:blip r:embed="rId2" cstate="print"/>
          <a:srcRect/>
          <a:stretch>
            <a:fillRect/>
          </a:stretch>
        </p:blipFill>
        <p:spPr bwMode="auto">
          <a:xfrm>
            <a:off x="381000" y="990600"/>
            <a:ext cx="1524000" cy="1260340"/>
          </a:xfrm>
          <a:prstGeom prst="rect">
            <a:avLst/>
          </a:prstGeom>
          <a:noFill/>
        </p:spPr>
      </p:pic>
      <p:pic>
        <p:nvPicPr>
          <p:cNvPr id="1027" name="Picture 3" descr="C:\Documents and Settings\brathway\My Documents\My Pictures\Microsoft Clip Organizer\j0290937.wmf"/>
          <p:cNvPicPr>
            <a:picLocks noChangeAspect="1" noChangeArrowheads="1"/>
          </p:cNvPicPr>
          <p:nvPr/>
        </p:nvPicPr>
        <p:blipFill>
          <a:blip r:embed="rId3" cstate="print"/>
          <a:srcRect/>
          <a:stretch>
            <a:fillRect/>
          </a:stretch>
        </p:blipFill>
        <p:spPr bwMode="auto">
          <a:xfrm>
            <a:off x="685800" y="4343400"/>
            <a:ext cx="739366" cy="1724685"/>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Core Structure</a:t>
            </a:r>
            <a:endParaRPr lang="en-US" dirty="0"/>
          </a:p>
        </p:txBody>
      </p:sp>
      <p:sp>
        <p:nvSpPr>
          <p:cNvPr id="3" name="Content Placeholder 2"/>
          <p:cNvSpPr>
            <a:spLocks noGrp="1"/>
          </p:cNvSpPr>
          <p:nvPr>
            <p:ph idx="1"/>
          </p:nvPr>
        </p:nvSpPr>
        <p:spPr>
          <a:xfrm>
            <a:off x="2286000" y="1066800"/>
            <a:ext cx="6400800" cy="5059363"/>
          </a:xfrm>
        </p:spPr>
        <p:txBody>
          <a:bodyPr/>
          <a:lstStyle/>
          <a:p>
            <a:pPr>
              <a:buNone/>
            </a:pPr>
            <a:endParaRPr lang="en-US" dirty="0" smtClean="0"/>
          </a:p>
          <a:p>
            <a:pPr>
              <a:buNone/>
            </a:pPr>
            <a:r>
              <a:rPr lang="en-US" dirty="0" smtClean="0"/>
              <a:t>Campfire: pp.149-151</a:t>
            </a:r>
          </a:p>
          <a:p>
            <a:pPr>
              <a:buNone/>
            </a:pPr>
            <a:endParaRPr lang="en-US" dirty="0" smtClean="0"/>
          </a:p>
          <a:p>
            <a:pPr>
              <a:buNone/>
            </a:pPr>
            <a:endParaRPr lang="en-US" dirty="0" smtClean="0"/>
          </a:p>
          <a:p>
            <a:pPr>
              <a:buNone/>
            </a:pPr>
            <a:endParaRPr lang="en-US" dirty="0" smtClean="0"/>
          </a:p>
          <a:p>
            <a:pPr>
              <a:buNone/>
            </a:pPr>
            <a:r>
              <a:rPr lang="en-US" dirty="0" smtClean="0"/>
              <a:t>Water cooler (Common groups):</a:t>
            </a:r>
          </a:p>
          <a:p>
            <a:pPr>
              <a:buNone/>
            </a:pPr>
            <a:r>
              <a:rPr lang="en-US" dirty="0" smtClean="0"/>
              <a:t>Remake the worksheet on pg 151 into something you would use</a:t>
            </a:r>
          </a:p>
          <a:p>
            <a:pPr>
              <a:buNone/>
            </a:pPr>
            <a:endParaRPr lang="en-US" dirty="0" smtClean="0"/>
          </a:p>
        </p:txBody>
      </p:sp>
      <p:pic>
        <p:nvPicPr>
          <p:cNvPr id="1026" name="Picture 2" descr="C:\Documents and Settings\brathway\My Documents\My Pictures\Microsoft Clip Organizer\j0232816.wmf"/>
          <p:cNvPicPr>
            <a:picLocks noChangeAspect="1" noChangeArrowheads="1"/>
          </p:cNvPicPr>
          <p:nvPr/>
        </p:nvPicPr>
        <p:blipFill>
          <a:blip r:embed="rId2" cstate="print"/>
          <a:srcRect/>
          <a:stretch>
            <a:fillRect/>
          </a:stretch>
        </p:blipFill>
        <p:spPr bwMode="auto">
          <a:xfrm>
            <a:off x="381000" y="1371600"/>
            <a:ext cx="1524000" cy="1260340"/>
          </a:xfrm>
          <a:prstGeom prst="rect">
            <a:avLst/>
          </a:prstGeom>
          <a:noFill/>
        </p:spPr>
      </p:pic>
      <p:pic>
        <p:nvPicPr>
          <p:cNvPr id="1027" name="Picture 3" descr="C:\Documents and Settings\brathway\My Documents\My Pictures\Microsoft Clip Organizer\j0290937.wmf"/>
          <p:cNvPicPr>
            <a:picLocks noChangeAspect="1" noChangeArrowheads="1"/>
          </p:cNvPicPr>
          <p:nvPr/>
        </p:nvPicPr>
        <p:blipFill>
          <a:blip r:embed="rId3" cstate="print"/>
          <a:srcRect/>
          <a:stretch>
            <a:fillRect/>
          </a:stretch>
        </p:blipFill>
        <p:spPr bwMode="auto">
          <a:xfrm>
            <a:off x="838200" y="3810000"/>
            <a:ext cx="739366" cy="1724685"/>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381000" y="4038600"/>
            <a:ext cx="8534400" cy="2438400"/>
          </a:xfrm>
        </p:spPr>
        <p:txBody>
          <a:bodyPr>
            <a:noAutofit/>
          </a:bodyPr>
          <a:lstStyle/>
          <a:p>
            <a:pPr algn="l"/>
            <a:r>
              <a:rPr lang="en-US" sz="2400" dirty="0" smtClean="0">
                <a:hlinkClick r:id="rId2"/>
              </a:rPr>
              <a:t>http://www.slideshare.net/cliotech/blogs-in-social-studies-classrooms </a:t>
            </a:r>
            <a:endParaRPr lang="en-US" sz="2400" dirty="0" smtClean="0">
              <a:hlinkClick r:id="rId2"/>
            </a:endParaRPr>
          </a:p>
          <a:p>
            <a:pPr algn="l"/>
            <a:r>
              <a:rPr lang="en-US" sz="2400" dirty="0" smtClean="0">
                <a:hlinkClick r:id="rId2"/>
              </a:rPr>
              <a:t>http://dl1.yukoncollege.yk.ca/ckedhanscomblog/</a:t>
            </a:r>
          </a:p>
          <a:p>
            <a:pPr algn="l"/>
            <a:r>
              <a:rPr lang="en-US" sz="2400" dirty="0" smtClean="0">
                <a:hlinkClick r:id="rId2"/>
              </a:rPr>
              <a:t>http</a:t>
            </a:r>
            <a:r>
              <a:rPr lang="en-US" sz="2400" dirty="0" smtClean="0">
                <a:hlinkClick r:id="rId2"/>
              </a:rPr>
              <a:t>://</a:t>
            </a:r>
            <a:r>
              <a:rPr lang="en-US" sz="2400" dirty="0" smtClean="0">
                <a:hlinkClick r:id="rId2"/>
              </a:rPr>
              <a:t>wvde.state.wv.us/strategybank/WritinginSocialStudies.html</a:t>
            </a:r>
            <a:r>
              <a:rPr lang="en-US" sz="2400" dirty="0" smtClean="0"/>
              <a:t> </a:t>
            </a:r>
          </a:p>
          <a:p>
            <a:pPr algn="l"/>
            <a:r>
              <a:rPr lang="en-US" sz="2400" dirty="0" smtClean="0">
                <a:hlinkClick r:id="rId3"/>
              </a:rPr>
              <a:t>http://home.comcast.net/~</a:t>
            </a:r>
            <a:r>
              <a:rPr lang="en-US" sz="2400" dirty="0" smtClean="0">
                <a:hlinkClick r:id="rId3"/>
              </a:rPr>
              <a:t>mruland/Skills/skills.htm</a:t>
            </a:r>
            <a:endParaRPr lang="en-US" sz="2400" dirty="0" smtClean="0"/>
          </a:p>
          <a:p>
            <a:pPr algn="l"/>
            <a:r>
              <a:rPr lang="en-US" sz="2400" dirty="0" smtClean="0">
                <a:hlinkClick r:id="rId4"/>
              </a:rPr>
              <a:t>http://hamiltonssverticalteam.wikispaces.com</a:t>
            </a:r>
            <a:r>
              <a:rPr lang="en-US" sz="2400" dirty="0" smtClean="0">
                <a:hlinkClick r:id="rId4"/>
              </a:rPr>
              <a:t>/</a:t>
            </a:r>
            <a:r>
              <a:rPr lang="en-US" sz="2400" dirty="0" smtClean="0"/>
              <a:t> </a:t>
            </a:r>
            <a:endParaRPr lang="en-US" sz="2400" dirty="0"/>
          </a:p>
        </p:txBody>
      </p:sp>
      <p:pic>
        <p:nvPicPr>
          <p:cNvPr id="4" name="Picture 2" descr="rainbow_web 0710"/>
          <p:cNvPicPr>
            <a:picLocks noChangeAspect="1" noChangeArrowheads="1"/>
          </p:cNvPicPr>
          <p:nvPr/>
        </p:nvPicPr>
        <p:blipFill>
          <a:blip r:embed="rId5" cstate="print"/>
          <a:srcRect/>
          <a:stretch>
            <a:fillRect/>
          </a:stretch>
        </p:blipFill>
        <p:spPr bwMode="auto">
          <a:xfrm>
            <a:off x="6934200" y="0"/>
            <a:ext cx="2209800" cy="1472049"/>
          </a:xfrm>
          <a:prstGeom prst="rect">
            <a:avLst/>
          </a:prstGeom>
          <a:noFill/>
          <a:ln w="9525">
            <a:noFill/>
            <a:miter lim="800000"/>
            <a:headEnd/>
            <a:tailEnd/>
          </a:ln>
        </p:spPr>
      </p:pic>
      <p:sp>
        <p:nvSpPr>
          <p:cNvPr id="7" name="Rectangle 4"/>
          <p:cNvSpPr>
            <a:spLocks noGrp="1" noChangeArrowheads="1"/>
          </p:cNvSpPr>
          <p:nvPr>
            <p:ph type="ctrTitle"/>
          </p:nvPr>
        </p:nvSpPr>
        <p:spPr/>
        <p:txBody>
          <a:bodyPr/>
          <a:lstStyle/>
          <a:p>
            <a:r>
              <a:rPr lang="en-US" dirty="0"/>
              <a:t>What does this look like in practice?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762000"/>
            <a:ext cx="7772400" cy="1470025"/>
          </a:xfrm>
        </p:spPr>
        <p:txBody>
          <a:bodyPr/>
          <a:lstStyle/>
          <a:p>
            <a:r>
              <a:rPr lang="en-US" dirty="0" smtClean="0"/>
              <a:t>Cave:  Create your own </a:t>
            </a:r>
            <a:br>
              <a:rPr lang="en-US" dirty="0" smtClean="0"/>
            </a:br>
            <a:endParaRPr lang="en-US" dirty="0"/>
          </a:p>
        </p:txBody>
      </p:sp>
      <p:pic>
        <p:nvPicPr>
          <p:cNvPr id="6" name="Picture 4" descr="C:\Documents and Settings\brathway\My Documents\My Pictures\Microsoft Clip Organizer\PH01386J.jpg"/>
          <p:cNvPicPr>
            <a:picLocks noChangeAspect="1" noChangeArrowheads="1"/>
          </p:cNvPicPr>
          <p:nvPr/>
        </p:nvPicPr>
        <p:blipFill>
          <a:blip r:embed="rId2" cstate="print"/>
          <a:srcRect/>
          <a:stretch>
            <a:fillRect/>
          </a:stretch>
        </p:blipFill>
        <p:spPr bwMode="auto">
          <a:xfrm>
            <a:off x="2971800" y="1905000"/>
            <a:ext cx="3048000" cy="463378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Finding the common ground</a:t>
            </a:r>
            <a:endParaRPr lang="en-US" dirty="0"/>
          </a:p>
        </p:txBody>
      </p:sp>
      <p:sp>
        <p:nvSpPr>
          <p:cNvPr id="5" name="Subtitle 4"/>
          <p:cNvSpPr>
            <a:spLocks noGrp="1"/>
          </p:cNvSpPr>
          <p:nvPr>
            <p:ph type="subTitle" idx="1"/>
          </p:nvPr>
        </p:nvSpPr>
        <p:spPr>
          <a:xfrm>
            <a:off x="1371600" y="3733800"/>
            <a:ext cx="6400800" cy="1752600"/>
          </a:xfrm>
        </p:spPr>
        <p:txBody>
          <a:bodyPr/>
          <a:lstStyle/>
          <a:p>
            <a:r>
              <a:rPr lang="en-US" dirty="0" smtClean="0">
                <a:solidFill>
                  <a:schemeClr val="accent6">
                    <a:lumMod val="50000"/>
                  </a:schemeClr>
                </a:solidFill>
              </a:rPr>
              <a:t>POWERFUL PRACTICES</a:t>
            </a:r>
            <a:endParaRPr lang="en-US" dirty="0">
              <a:solidFill>
                <a:schemeClr val="accent6">
                  <a:lumMod val="50000"/>
                </a:schemeClr>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0" y="457200"/>
            <a:ext cx="8915400" cy="1143000"/>
          </a:xfrm>
        </p:spPr>
        <p:txBody>
          <a:bodyPr>
            <a:normAutofit fontScale="90000"/>
          </a:bodyPr>
          <a:lstStyle/>
          <a:p>
            <a:r>
              <a:rPr lang="en-US" dirty="0" smtClean="0"/>
              <a:t>Designing a </a:t>
            </a:r>
            <a:r>
              <a:rPr lang="en-US" dirty="0" smtClean="0"/>
              <a:t>roadmap – work in common groups to incorporate synthesis and writing into your curriculum</a:t>
            </a:r>
            <a:endParaRPr lang="en-US" dirty="0" smtClean="0"/>
          </a:p>
        </p:txBody>
      </p:sp>
      <p:pic>
        <p:nvPicPr>
          <p:cNvPr id="47107" name="Picture 4" descr="map and compass.jpg"/>
          <p:cNvPicPr>
            <a:picLocks noChangeAspect="1"/>
          </p:cNvPicPr>
          <p:nvPr/>
        </p:nvPicPr>
        <p:blipFill>
          <a:blip r:embed="rId3" cstate="print"/>
          <a:srcRect/>
          <a:stretch>
            <a:fillRect/>
          </a:stretch>
        </p:blipFill>
        <p:spPr bwMode="auto">
          <a:xfrm>
            <a:off x="2667000" y="2209800"/>
            <a:ext cx="4114800" cy="42391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Grp="1" noChangeArrowheads="1"/>
          </p:cNvSpPr>
          <p:nvPr>
            <p:ph type="title"/>
          </p:nvPr>
        </p:nvSpPr>
        <p:spPr/>
        <p:txBody>
          <a:bodyPr/>
          <a:lstStyle/>
          <a:p>
            <a:r>
              <a:rPr lang="en-US" dirty="0" smtClean="0"/>
              <a:t>Share out – vertical groups</a:t>
            </a:r>
            <a:endParaRPr lang="en-US" dirty="0"/>
          </a:p>
        </p:txBody>
      </p:sp>
      <p:sp>
        <p:nvSpPr>
          <p:cNvPr id="251907" name="Rectangle 3"/>
          <p:cNvSpPr>
            <a:spLocks noGrp="1" noChangeArrowheads="1"/>
          </p:cNvSpPr>
          <p:nvPr>
            <p:ph idx="1"/>
          </p:nvPr>
        </p:nvSpPr>
        <p:spPr/>
        <p:txBody>
          <a:bodyPr/>
          <a:lstStyle/>
          <a:p>
            <a:r>
              <a:rPr lang="en-US" sz="3600" dirty="0" smtClean="0"/>
              <a:t>How are you incorporating synthesis</a:t>
            </a:r>
            <a:r>
              <a:rPr lang="en-US" sz="3600" dirty="0" smtClean="0"/>
              <a:t>?</a:t>
            </a:r>
            <a:endParaRPr lang="en-US" sz="3600" dirty="0"/>
          </a:p>
          <a:p>
            <a:r>
              <a:rPr lang="en-US" sz="3600" dirty="0" smtClean="0"/>
              <a:t>How are you incorporating writing?</a:t>
            </a:r>
            <a:endParaRPr lang="en-US" sz="3600" dirty="0"/>
          </a:p>
          <a:p>
            <a:r>
              <a:rPr lang="en-US" sz="3600" dirty="0"/>
              <a:t>What are our next steps?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ChangeArrowheads="1"/>
          </p:cNvSpPr>
          <p:nvPr>
            <p:ph type="title"/>
          </p:nvPr>
        </p:nvSpPr>
        <p:spPr/>
        <p:txBody>
          <a:bodyPr/>
          <a:lstStyle/>
          <a:p>
            <a:r>
              <a:rPr lang="en-US"/>
              <a:t>Final Reflection</a:t>
            </a:r>
          </a:p>
        </p:txBody>
      </p:sp>
      <p:sp>
        <p:nvSpPr>
          <p:cNvPr id="252931" name="Rectangle 3"/>
          <p:cNvSpPr>
            <a:spLocks noGrp="1" noChangeArrowheads="1"/>
          </p:cNvSpPr>
          <p:nvPr>
            <p:ph idx="1"/>
          </p:nvPr>
        </p:nvSpPr>
        <p:spPr/>
        <p:txBody>
          <a:bodyPr/>
          <a:lstStyle/>
          <a:p>
            <a:r>
              <a:rPr lang="en-US" dirty="0"/>
              <a:t>I Expected</a:t>
            </a:r>
          </a:p>
          <a:p>
            <a:r>
              <a:rPr lang="en-US" dirty="0"/>
              <a:t>I Got</a:t>
            </a:r>
          </a:p>
          <a:p>
            <a:r>
              <a:rPr lang="en-US" dirty="0"/>
              <a:t>I Value</a:t>
            </a:r>
          </a:p>
          <a:p>
            <a:r>
              <a:rPr lang="en-US" dirty="0"/>
              <a:t>I Need (</a:t>
            </a:r>
            <a:r>
              <a:rPr lang="en-US" dirty="0" smtClean="0">
                <a:hlinkClick r:id="rId2"/>
              </a:rPr>
              <a:t>beth.ratway@learningpt.org</a:t>
            </a:r>
            <a:r>
              <a:rPr lang="en-US" dirty="0" smtClean="0"/>
              <a:t>) </a:t>
            </a:r>
            <a:endParaRPr lang="en-US" dirty="0"/>
          </a:p>
          <a:p>
            <a:pPr>
              <a:buFontTx/>
              <a:buNone/>
            </a:pPr>
            <a:endParaRPr lang="en-US" dirty="0"/>
          </a:p>
          <a:p>
            <a:pPr>
              <a:buFontTx/>
              <a:buNone/>
            </a:pP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t>My challenge to you:</a:t>
            </a:r>
          </a:p>
        </p:txBody>
      </p:sp>
      <p:sp>
        <p:nvSpPr>
          <p:cNvPr id="52227" name="Rectangle 3"/>
          <p:cNvSpPr>
            <a:spLocks noGrp="1" noChangeArrowheads="1"/>
          </p:cNvSpPr>
          <p:nvPr>
            <p:ph idx="1"/>
          </p:nvPr>
        </p:nvSpPr>
        <p:spPr/>
        <p:txBody>
          <a:bodyPr/>
          <a:lstStyle/>
          <a:p>
            <a:pPr>
              <a:buFontTx/>
              <a:buNone/>
            </a:pPr>
            <a:r>
              <a:rPr lang="en-US" dirty="0"/>
              <a:t>During your work continually ask yourself – </a:t>
            </a:r>
          </a:p>
          <a:p>
            <a:pPr>
              <a:buFontTx/>
              <a:buNone/>
            </a:pPr>
            <a:endParaRPr lang="en-US" dirty="0"/>
          </a:p>
          <a:p>
            <a:pPr algn="ctr">
              <a:buFontTx/>
              <a:buNone/>
            </a:pPr>
            <a:r>
              <a:rPr lang="en-US" dirty="0"/>
              <a:t>   How can we all work </a:t>
            </a:r>
            <a:r>
              <a:rPr lang="en-US" b="1" u="sng" dirty="0"/>
              <a:t>together</a:t>
            </a:r>
            <a:r>
              <a:rPr lang="en-US" dirty="0"/>
              <a:t> towards this common purpose to prepare all kids for the 21</a:t>
            </a:r>
            <a:r>
              <a:rPr lang="en-US" baseline="30000" dirty="0"/>
              <a:t>st</a:t>
            </a:r>
            <a:r>
              <a:rPr lang="en-US" dirty="0"/>
              <a:t> century?</a:t>
            </a:r>
          </a:p>
          <a:p>
            <a:pPr algn="ctr">
              <a:buFontTx/>
              <a:buNone/>
            </a:pPr>
            <a:endParaRPr lang="en-US" dirty="0"/>
          </a:p>
          <a:p>
            <a:pPr algn="ctr">
              <a:buFontTx/>
              <a:buNone/>
            </a:pPr>
            <a:r>
              <a:rPr lang="en-US" dirty="0"/>
              <a:t>How can we think outside of the </a:t>
            </a:r>
            <a:r>
              <a:rPr lang="en-US" dirty="0" smtClean="0"/>
              <a:t>box and be innovative?</a:t>
            </a:r>
            <a:endParaRPr lang="en-US" dirty="0"/>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ctrTitle"/>
          </p:nvPr>
        </p:nvSpPr>
        <p:spPr>
          <a:xfrm>
            <a:off x="438150" y="2468563"/>
            <a:ext cx="8382000" cy="1143000"/>
          </a:xfrm>
        </p:spPr>
        <p:txBody>
          <a:bodyPr>
            <a:normAutofit fontScale="90000"/>
          </a:bodyPr>
          <a:lstStyle/>
          <a:p>
            <a:r>
              <a:rPr lang="en-US" sz="4000" i="1"/>
              <a:t>The only man who is educated is the man who has learned how to learn...how to adapt and change.</a:t>
            </a:r>
            <a:r>
              <a:rPr lang="en-US" sz="4000"/>
              <a:t> </a:t>
            </a:r>
            <a:br>
              <a:rPr lang="en-US" sz="4000"/>
            </a:br>
            <a:r>
              <a:rPr lang="en-US" sz="4000" b="1"/>
              <a:t/>
            </a:r>
            <a:br>
              <a:rPr lang="en-US" sz="4000" b="1"/>
            </a:br>
            <a:endParaRPr lang="en-US" sz="4000" b="1"/>
          </a:p>
        </p:txBody>
      </p:sp>
      <p:sp>
        <p:nvSpPr>
          <p:cNvPr id="38915" name="Rectangle 3"/>
          <p:cNvSpPr>
            <a:spLocks noGrp="1" noChangeArrowheads="1"/>
          </p:cNvSpPr>
          <p:nvPr>
            <p:ph type="subTitle" idx="1"/>
          </p:nvPr>
        </p:nvSpPr>
        <p:spPr>
          <a:xfrm>
            <a:off x="533400" y="5867400"/>
            <a:ext cx="7772400" cy="685800"/>
          </a:xfrm>
        </p:spPr>
        <p:txBody>
          <a:bodyPr/>
          <a:lstStyle/>
          <a:p>
            <a:r>
              <a:rPr lang="en-US" b="1"/>
              <a:t>Carl Rogers</a:t>
            </a:r>
            <a:r>
              <a:rPr lang="en-US"/>
              <a:t>, </a:t>
            </a:r>
            <a:r>
              <a:rPr lang="en-US" i="1"/>
              <a:t>Freedom to learn, 1969</a:t>
            </a: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2"/>
          <p:cNvSpPr>
            <a:spLocks noGrp="1"/>
          </p:cNvSpPr>
          <p:nvPr>
            <p:ph type="sldNum" sz="quarter" idx="12"/>
          </p:nvPr>
        </p:nvSpPr>
        <p:spPr/>
        <p:txBody>
          <a:bodyPr/>
          <a:lstStyle/>
          <a:p>
            <a:pPr>
              <a:defRPr/>
            </a:pPr>
            <a:fld id="{428FCDDD-1868-403A-B43D-2FF2FCB519AD}" type="slidenum">
              <a:rPr lang="en-US"/>
              <a:pPr>
                <a:defRPr/>
              </a:pPr>
              <a:t>55</a:t>
            </a:fld>
            <a:endParaRPr lang="en-US">
              <a:latin typeface="Arial" charset="0"/>
            </a:endParaRPr>
          </a:p>
        </p:txBody>
      </p:sp>
      <p:pic>
        <p:nvPicPr>
          <p:cNvPr id="50179" name="Picture 6" descr="LPA Logo_2007_2C_LR_RGB"/>
          <p:cNvPicPr>
            <a:picLocks noChangeArrowheads="1"/>
          </p:cNvPicPr>
          <p:nvPr/>
        </p:nvPicPr>
        <p:blipFill>
          <a:blip r:embed="rId2" cstate="print"/>
          <a:srcRect/>
          <a:stretch>
            <a:fillRect/>
          </a:stretch>
        </p:blipFill>
        <p:spPr bwMode="auto">
          <a:xfrm>
            <a:off x="1366838" y="1476375"/>
            <a:ext cx="4881562" cy="1114425"/>
          </a:xfrm>
          <a:prstGeom prst="rect">
            <a:avLst/>
          </a:prstGeom>
          <a:noFill/>
          <a:ln w="9525">
            <a:noFill/>
            <a:miter lim="800000"/>
            <a:headEnd/>
            <a:tailEnd/>
          </a:ln>
        </p:spPr>
      </p:pic>
      <p:sp>
        <p:nvSpPr>
          <p:cNvPr id="50180" name="Line 2"/>
          <p:cNvSpPr>
            <a:spLocks noChangeShapeType="1"/>
          </p:cNvSpPr>
          <p:nvPr/>
        </p:nvSpPr>
        <p:spPr bwMode="auto">
          <a:xfrm>
            <a:off x="2286000" y="2895600"/>
            <a:ext cx="0" cy="2590800"/>
          </a:xfrm>
          <a:prstGeom prst="line">
            <a:avLst/>
          </a:prstGeom>
          <a:noFill/>
          <a:ln w="38100">
            <a:solidFill>
              <a:schemeClr val="accent1"/>
            </a:solidFill>
            <a:round/>
            <a:headEnd/>
            <a:tailEnd/>
          </a:ln>
        </p:spPr>
        <p:txBody>
          <a:bodyPr wrap="none" anchor="ctr"/>
          <a:lstStyle/>
          <a:p>
            <a:endParaRPr lang="en-US"/>
          </a:p>
        </p:txBody>
      </p:sp>
      <p:sp>
        <p:nvSpPr>
          <p:cNvPr id="50181" name="Text Box 3"/>
          <p:cNvSpPr txBox="1">
            <a:spLocks noChangeArrowheads="1"/>
          </p:cNvSpPr>
          <p:nvPr/>
        </p:nvSpPr>
        <p:spPr bwMode="auto">
          <a:xfrm>
            <a:off x="2438400" y="2743200"/>
            <a:ext cx="5867400" cy="1900520"/>
          </a:xfrm>
          <a:prstGeom prst="rect">
            <a:avLst/>
          </a:prstGeom>
          <a:noFill/>
          <a:ln w="9525">
            <a:noFill/>
            <a:miter lim="800000"/>
            <a:headEnd/>
            <a:tailEnd/>
          </a:ln>
        </p:spPr>
        <p:txBody>
          <a:bodyPr wrap="square">
            <a:spAutoFit/>
          </a:bodyPr>
          <a:lstStyle/>
          <a:p>
            <a:pPr>
              <a:lnSpc>
                <a:spcPct val="125000"/>
              </a:lnSpc>
            </a:pPr>
            <a:r>
              <a:rPr lang="en-US" b="1" dirty="0" smtClean="0">
                <a:latin typeface="Tahoma" pitchFamily="34" charset="0"/>
              </a:rPr>
              <a:t>Beth Ratway</a:t>
            </a:r>
            <a:endParaRPr lang="en-US" b="1" dirty="0">
              <a:latin typeface="Tahoma" pitchFamily="34" charset="0"/>
            </a:endParaRPr>
          </a:p>
          <a:p>
            <a:pPr>
              <a:lnSpc>
                <a:spcPct val="125000"/>
              </a:lnSpc>
            </a:pPr>
            <a:r>
              <a:rPr lang="en-US" b="1" dirty="0">
                <a:solidFill>
                  <a:schemeClr val="accent1"/>
                </a:solidFill>
                <a:latin typeface="Tahoma" pitchFamily="34" charset="0"/>
              </a:rPr>
              <a:t>P:</a:t>
            </a:r>
            <a:r>
              <a:rPr lang="en-US" dirty="0">
                <a:latin typeface="Tahoma" pitchFamily="34" charset="0"/>
              </a:rPr>
              <a:t> 630-649-6565 </a:t>
            </a:r>
            <a:r>
              <a:rPr lang="en-US" b="1" dirty="0" smtClean="0">
                <a:solidFill>
                  <a:schemeClr val="accent1"/>
                </a:solidFill>
                <a:latin typeface="Tahoma" pitchFamily="34" charset="0"/>
              </a:rPr>
              <a:t>    </a:t>
            </a:r>
            <a:r>
              <a:rPr lang="en-US" dirty="0" smtClean="0">
                <a:latin typeface="Tahoma" pitchFamily="34" charset="0"/>
              </a:rPr>
              <a:t> </a:t>
            </a:r>
            <a:r>
              <a:rPr lang="en-US" b="1" dirty="0">
                <a:solidFill>
                  <a:schemeClr val="accent1"/>
                </a:solidFill>
                <a:latin typeface="Tahoma" pitchFamily="34" charset="0"/>
              </a:rPr>
              <a:t>F:</a:t>
            </a:r>
            <a:r>
              <a:rPr lang="en-US" dirty="0">
                <a:latin typeface="Tahoma" pitchFamily="34" charset="0"/>
              </a:rPr>
              <a:t> 630-649-6700</a:t>
            </a:r>
          </a:p>
          <a:p>
            <a:pPr>
              <a:lnSpc>
                <a:spcPct val="125000"/>
              </a:lnSpc>
            </a:pPr>
            <a:r>
              <a:rPr lang="en-US" b="1" dirty="0">
                <a:solidFill>
                  <a:schemeClr val="accent1"/>
                </a:solidFill>
                <a:latin typeface="Tahoma" pitchFamily="34" charset="0"/>
              </a:rPr>
              <a:t>E-Mail:</a:t>
            </a:r>
            <a:r>
              <a:rPr lang="en-US" dirty="0">
                <a:latin typeface="Tahoma" pitchFamily="34" charset="0"/>
              </a:rPr>
              <a:t> beth.ratway@learningpt.org</a:t>
            </a:r>
          </a:p>
          <a:p>
            <a:endParaRPr lang="en-US" sz="1400" b="1" dirty="0">
              <a:solidFill>
                <a:schemeClr val="accent1"/>
              </a:solidFill>
            </a:endParaRPr>
          </a:p>
          <a:p>
            <a:r>
              <a:rPr lang="en-US" dirty="0">
                <a:latin typeface="Tahoma" pitchFamily="34" charset="0"/>
              </a:rPr>
              <a:t>1120 East Diehl Road, Suite 200</a:t>
            </a:r>
          </a:p>
          <a:p>
            <a:r>
              <a:rPr lang="en-US" dirty="0">
                <a:latin typeface="Tahoma" pitchFamily="34" charset="0"/>
              </a:rPr>
              <a:t>Naperville, IL </a:t>
            </a:r>
            <a:r>
              <a:rPr lang="en-US" dirty="0" smtClean="0">
                <a:latin typeface="Tahoma" pitchFamily="34" charset="0"/>
              </a:rPr>
              <a:t>60563-1486</a:t>
            </a:r>
            <a:endParaRPr lang="en-US" dirty="0">
              <a:latin typeface="Tahoma"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ChangeArrowheads="1"/>
          </p:cNvSpPr>
          <p:nvPr>
            <p:ph type="ctrTitle"/>
          </p:nvPr>
        </p:nvSpPr>
        <p:spPr/>
        <p:txBody>
          <a:bodyPr>
            <a:normAutofit fontScale="90000"/>
          </a:bodyPr>
          <a:lstStyle/>
          <a:p>
            <a:r>
              <a:rPr lang="en-US" sz="4000" b="1"/>
              <a:t>What are the most powerful ways to get students engaged in the social studies classroom?</a:t>
            </a:r>
          </a:p>
        </p:txBody>
      </p:sp>
      <p:sp>
        <p:nvSpPr>
          <p:cNvPr id="244739" name="Rectangle 3"/>
          <p:cNvSpPr>
            <a:spLocks noGrp="1" noChangeArrowheads="1"/>
          </p:cNvSpPr>
          <p:nvPr>
            <p:ph type="subTitle" idx="1"/>
          </p:nvPr>
        </p:nvSpPr>
        <p:spPr>
          <a:xfrm>
            <a:off x="2667000" y="5105400"/>
            <a:ext cx="6477000" cy="1752600"/>
          </a:xfrm>
        </p:spPr>
        <p:txBody>
          <a:bodyPr/>
          <a:lstStyle/>
          <a:p>
            <a:r>
              <a:rPr lang="en-US"/>
              <a:t>What do you remember…</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a:xfrm>
            <a:off x="990600" y="228600"/>
            <a:ext cx="7391400" cy="838200"/>
          </a:xfrm>
        </p:spPr>
        <p:txBody>
          <a:bodyPr>
            <a:normAutofit fontScale="90000"/>
          </a:bodyPr>
          <a:lstStyle/>
          <a:p>
            <a:r>
              <a:rPr lang="en-US" sz="2800" dirty="0"/>
              <a:t>Recommendations for Best Practices in Teaching Social Studies* </a:t>
            </a:r>
            <a:br>
              <a:rPr lang="en-US" sz="2800" dirty="0"/>
            </a:br>
            <a:endParaRPr lang="en-US" sz="2800" dirty="0"/>
          </a:p>
        </p:txBody>
      </p:sp>
      <p:sp>
        <p:nvSpPr>
          <p:cNvPr id="247811" name="Rectangle 3"/>
          <p:cNvSpPr>
            <a:spLocks noGrp="1" noChangeArrowheads="1"/>
          </p:cNvSpPr>
          <p:nvPr>
            <p:ph idx="1"/>
          </p:nvPr>
        </p:nvSpPr>
        <p:spPr>
          <a:xfrm>
            <a:off x="228600" y="990600"/>
            <a:ext cx="8915400" cy="6053137"/>
          </a:xfrm>
        </p:spPr>
        <p:txBody>
          <a:bodyPr>
            <a:normAutofit/>
          </a:bodyPr>
          <a:lstStyle/>
          <a:p>
            <a:pPr>
              <a:lnSpc>
                <a:spcPct val="80000"/>
              </a:lnSpc>
              <a:buFontTx/>
              <a:buNone/>
            </a:pPr>
            <a:r>
              <a:rPr lang="en-US" sz="2000" dirty="0"/>
              <a:t>·        Students of social studies need regular opportunities to investigate topics in depth.</a:t>
            </a:r>
          </a:p>
          <a:p>
            <a:pPr>
              <a:lnSpc>
                <a:spcPct val="80000"/>
              </a:lnSpc>
              <a:buFontTx/>
              <a:buNone/>
            </a:pPr>
            <a:r>
              <a:rPr lang="en-US" sz="2000" dirty="0"/>
              <a:t>·        Students need opportunities to exercise choice and responsibility by choosing their own topics for inquiry.</a:t>
            </a:r>
          </a:p>
          <a:p>
            <a:pPr>
              <a:lnSpc>
                <a:spcPct val="80000"/>
              </a:lnSpc>
              <a:buFontTx/>
              <a:buNone/>
            </a:pPr>
            <a:r>
              <a:rPr lang="en-US" sz="2000" dirty="0"/>
              <a:t>·        Social studies teaching should involve exploration of open questions that challenge students’ thinking.</a:t>
            </a:r>
          </a:p>
          <a:p>
            <a:pPr>
              <a:lnSpc>
                <a:spcPct val="80000"/>
              </a:lnSpc>
              <a:buFontTx/>
              <a:buNone/>
            </a:pPr>
            <a:r>
              <a:rPr lang="en-US" sz="2000" dirty="0"/>
              <a:t>·        To make real the concepts being taught, social studies must involve students in active participation in the classroom and the wider community.</a:t>
            </a:r>
          </a:p>
          <a:p>
            <a:pPr>
              <a:lnSpc>
                <a:spcPct val="80000"/>
              </a:lnSpc>
              <a:buFontTx/>
              <a:buNone/>
            </a:pPr>
            <a:r>
              <a:rPr lang="en-US" sz="2000" dirty="0"/>
              <a:t>·        Social studies should involve students in both independent inquiry and cooperative learning, to build skills and habits needed for lifelong, responsible learning.</a:t>
            </a:r>
          </a:p>
          <a:p>
            <a:pPr>
              <a:lnSpc>
                <a:spcPct val="80000"/>
              </a:lnSpc>
              <a:buFontTx/>
              <a:buNone/>
            </a:pPr>
            <a:r>
              <a:rPr lang="en-US" sz="2000" dirty="0"/>
              <a:t>·        Social studies should involve students in reading, writing, observing, discussing, and debating to ensure their active participation in learning.</a:t>
            </a:r>
          </a:p>
          <a:p>
            <a:pPr>
              <a:lnSpc>
                <a:spcPct val="80000"/>
              </a:lnSpc>
              <a:buFontTx/>
              <a:buNone/>
            </a:pPr>
            <a:r>
              <a:rPr lang="en-US" sz="2000" dirty="0"/>
              <a:t>·        Social studies learning should be built on students’ prior knowledge of their lives and communities, rather than assuming they know nothing about the subject.</a:t>
            </a:r>
          </a:p>
          <a:p>
            <a:pPr>
              <a:lnSpc>
                <a:spcPct val="80000"/>
              </a:lnSpc>
              <a:buFontTx/>
              <a:buNone/>
            </a:pPr>
            <a:r>
              <a:rPr lang="en-US" sz="2000" dirty="0"/>
              <a:t>·        Social studies should explore a full variety of the cultures found in America, including students’ own backgrounds and understanding of other cultures’ approaches to various social studies concepts</a:t>
            </a:r>
            <a:r>
              <a:rPr lang="en-US" sz="2000" dirty="0" smtClean="0"/>
              <a:t>.</a:t>
            </a:r>
            <a:endParaRPr lang="en-US" sz="2000" dirty="0"/>
          </a:p>
          <a:p>
            <a:pPr algn="r">
              <a:lnSpc>
                <a:spcPct val="80000"/>
              </a:lnSpc>
              <a:buFontTx/>
              <a:buNone/>
            </a:pPr>
            <a:endParaRPr lang="en-US" sz="1050" dirty="0" smtClean="0"/>
          </a:p>
          <a:p>
            <a:pPr algn="r">
              <a:lnSpc>
                <a:spcPct val="80000"/>
              </a:lnSpc>
              <a:buFontTx/>
              <a:buNone/>
            </a:pPr>
            <a:endParaRPr lang="en-US" sz="1050" dirty="0" smtClean="0"/>
          </a:p>
          <a:p>
            <a:pPr algn="r">
              <a:lnSpc>
                <a:spcPct val="80000"/>
              </a:lnSpc>
              <a:buFontTx/>
              <a:buNone/>
            </a:pPr>
            <a:r>
              <a:rPr lang="en-US" sz="1050" dirty="0" smtClean="0"/>
              <a:t>*</a:t>
            </a:r>
            <a:r>
              <a:rPr lang="en-US" sz="1050" u="sng" dirty="0"/>
              <a:t>Best Practice New Standards for Teaching and Learning in America’s Schools</a:t>
            </a:r>
            <a:r>
              <a:rPr lang="en-US" sz="1050" dirty="0"/>
              <a:t> by Steven </a:t>
            </a:r>
            <a:r>
              <a:rPr lang="en-US" sz="1050" dirty="0" err="1"/>
              <a:t>Zemelman</a:t>
            </a:r>
            <a:r>
              <a:rPr lang="en-US" sz="1050" dirty="0"/>
              <a:t>, Harvey Daniels, Arthur Hyde, 1998</a:t>
            </a:r>
            <a:r>
              <a:rPr lang="en-US" sz="2000" dirty="0"/>
              <a:t> </a:t>
            </a:r>
          </a:p>
          <a:p>
            <a:pPr>
              <a:lnSpc>
                <a:spcPct val="80000"/>
              </a:lnSpc>
              <a:buFontTx/>
              <a:buNone/>
            </a:pPr>
            <a:endParaRPr lang="en-US" sz="2000"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Strategies Covered</a:t>
            </a:r>
            <a:endParaRPr lang="en-US" dirty="0"/>
          </a:p>
        </p:txBody>
      </p:sp>
      <p:sp>
        <p:nvSpPr>
          <p:cNvPr id="3" name="Content Placeholder 2"/>
          <p:cNvSpPr>
            <a:spLocks noGrp="1"/>
          </p:cNvSpPr>
          <p:nvPr>
            <p:ph sz="half" idx="1"/>
          </p:nvPr>
        </p:nvSpPr>
        <p:spPr>
          <a:xfrm>
            <a:off x="457200" y="1600200"/>
            <a:ext cx="4038600" cy="4953000"/>
          </a:xfrm>
        </p:spPr>
        <p:txBody>
          <a:bodyPr>
            <a:normAutofit/>
          </a:bodyPr>
          <a:lstStyle/>
          <a:p>
            <a:r>
              <a:rPr lang="en-US" dirty="0" smtClean="0"/>
              <a:t>Secondary Sources</a:t>
            </a:r>
          </a:p>
          <a:p>
            <a:pPr lvl="1"/>
            <a:r>
              <a:rPr lang="en-US" dirty="0" smtClean="0"/>
              <a:t>Main Idea to Details</a:t>
            </a:r>
          </a:p>
          <a:p>
            <a:pPr lvl="2"/>
            <a:r>
              <a:rPr lang="en-US" dirty="0" smtClean="0"/>
              <a:t>Big Picture (48)</a:t>
            </a:r>
          </a:p>
          <a:p>
            <a:pPr lvl="2"/>
            <a:r>
              <a:rPr lang="en-US" dirty="0" smtClean="0"/>
              <a:t>Agree/Disagree (51)</a:t>
            </a:r>
          </a:p>
          <a:p>
            <a:pPr lvl="1"/>
            <a:r>
              <a:rPr lang="en-US" dirty="0" smtClean="0"/>
              <a:t>Details to Main Idea</a:t>
            </a:r>
          </a:p>
          <a:p>
            <a:pPr lvl="2"/>
            <a:r>
              <a:rPr lang="en-US" dirty="0" smtClean="0"/>
              <a:t>Conceptual identification (63)</a:t>
            </a:r>
          </a:p>
          <a:p>
            <a:pPr lvl="2"/>
            <a:r>
              <a:rPr lang="en-US" dirty="0" smtClean="0"/>
              <a:t>Using Subheadings (65)</a:t>
            </a:r>
          </a:p>
          <a:p>
            <a:pPr lvl="2"/>
            <a:r>
              <a:rPr lang="en-US" dirty="0" smtClean="0"/>
              <a:t>Generating Main Ideas (68)</a:t>
            </a:r>
          </a:p>
          <a:p>
            <a:pPr lvl="2"/>
            <a:r>
              <a:rPr lang="en-US" dirty="0" smtClean="0"/>
              <a:t>Half Page Solutions (77)</a:t>
            </a:r>
          </a:p>
          <a:p>
            <a:endParaRPr lang="en-US" dirty="0"/>
          </a:p>
        </p:txBody>
      </p:sp>
      <p:sp>
        <p:nvSpPr>
          <p:cNvPr id="4" name="Content Placeholder 3"/>
          <p:cNvSpPr>
            <a:spLocks noGrp="1"/>
          </p:cNvSpPr>
          <p:nvPr>
            <p:ph sz="half" idx="2"/>
          </p:nvPr>
        </p:nvSpPr>
        <p:spPr/>
        <p:txBody>
          <a:bodyPr>
            <a:normAutofit/>
          </a:bodyPr>
          <a:lstStyle/>
          <a:p>
            <a:r>
              <a:rPr lang="en-US" dirty="0" smtClean="0"/>
              <a:t>Primary Sources</a:t>
            </a:r>
          </a:p>
          <a:p>
            <a:pPr lvl="1"/>
            <a:r>
              <a:rPr lang="en-US" dirty="0" smtClean="0"/>
              <a:t>APPARTS</a:t>
            </a:r>
          </a:p>
          <a:p>
            <a:pPr lvl="1"/>
            <a:r>
              <a:rPr lang="en-US" dirty="0" smtClean="0"/>
              <a:t>SOAPS</a:t>
            </a:r>
          </a:p>
          <a:p>
            <a:r>
              <a:rPr lang="en-US" dirty="0" smtClean="0"/>
              <a:t>Evaluation</a:t>
            </a:r>
          </a:p>
          <a:p>
            <a:r>
              <a:rPr lang="en-US" dirty="0" smtClean="0"/>
              <a:t>Assessment</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Strategies for today</a:t>
            </a:r>
            <a:endParaRPr lang="en-US" dirty="0"/>
          </a:p>
        </p:txBody>
      </p:sp>
      <p:sp>
        <p:nvSpPr>
          <p:cNvPr id="3" name="Content Placeholder 2"/>
          <p:cNvSpPr>
            <a:spLocks noGrp="1"/>
          </p:cNvSpPr>
          <p:nvPr>
            <p:ph sz="half" idx="1"/>
          </p:nvPr>
        </p:nvSpPr>
        <p:spPr>
          <a:xfrm>
            <a:off x="381000" y="1447800"/>
            <a:ext cx="4038600" cy="5029200"/>
          </a:xfrm>
        </p:spPr>
        <p:txBody>
          <a:bodyPr>
            <a:noAutofit/>
          </a:bodyPr>
          <a:lstStyle/>
          <a:p>
            <a:r>
              <a:rPr lang="en-US" sz="2400" dirty="0" smtClean="0"/>
              <a:t>Writing Strategies</a:t>
            </a:r>
          </a:p>
          <a:p>
            <a:pPr lvl="1"/>
            <a:r>
              <a:rPr lang="en-US" sz="1800" dirty="0" smtClean="0"/>
              <a:t>Thesis	(141)</a:t>
            </a:r>
          </a:p>
          <a:p>
            <a:pPr lvl="2"/>
            <a:r>
              <a:rPr lang="en-US" sz="1600" dirty="0" smtClean="0"/>
              <a:t>Identify key elements of thesis statements</a:t>
            </a:r>
          </a:p>
          <a:p>
            <a:pPr lvl="2"/>
            <a:r>
              <a:rPr lang="en-US" sz="1600" dirty="0" smtClean="0"/>
              <a:t>Identify effective theses</a:t>
            </a:r>
          </a:p>
          <a:p>
            <a:pPr lvl="2"/>
            <a:r>
              <a:rPr lang="en-US" sz="1600" dirty="0" smtClean="0"/>
              <a:t>Score theses</a:t>
            </a:r>
          </a:p>
          <a:p>
            <a:pPr lvl="2"/>
            <a:r>
              <a:rPr lang="en-US" sz="1600" dirty="0" smtClean="0"/>
              <a:t>Pose question – create thesis</a:t>
            </a:r>
          </a:p>
          <a:p>
            <a:pPr lvl="2"/>
            <a:r>
              <a:rPr lang="en-US" sz="1600" dirty="0" smtClean="0"/>
              <a:t>Topic sentence analysis</a:t>
            </a:r>
          </a:p>
          <a:p>
            <a:pPr lvl="1"/>
            <a:r>
              <a:rPr lang="en-US" sz="1800" dirty="0" smtClean="0"/>
              <a:t>Supporting Paragraph (144)</a:t>
            </a:r>
          </a:p>
          <a:p>
            <a:pPr lvl="2"/>
            <a:r>
              <a:rPr lang="en-US" sz="1600" dirty="0" smtClean="0"/>
              <a:t>Reconstruct paragraph</a:t>
            </a:r>
          </a:p>
          <a:p>
            <a:pPr lvl="2"/>
            <a:r>
              <a:rPr lang="en-US" sz="1600" dirty="0" smtClean="0"/>
              <a:t>Score paragraphs</a:t>
            </a:r>
          </a:p>
          <a:p>
            <a:pPr lvl="2"/>
            <a:r>
              <a:rPr lang="en-US" sz="1600" dirty="0" smtClean="0"/>
              <a:t>Answer essay questions</a:t>
            </a:r>
          </a:p>
          <a:p>
            <a:pPr lvl="2"/>
            <a:r>
              <a:rPr lang="en-US" sz="1600" dirty="0" smtClean="0"/>
              <a:t>Question, topic, evidence</a:t>
            </a:r>
          </a:p>
          <a:p>
            <a:pPr lvl="2"/>
            <a:r>
              <a:rPr lang="en-US" sz="1600" dirty="0" smtClean="0"/>
              <a:t>Topic Sentence Note card</a:t>
            </a:r>
          </a:p>
          <a:p>
            <a:pPr lvl="1"/>
            <a:r>
              <a:rPr lang="en-US" sz="1800" dirty="0" smtClean="0"/>
              <a:t>Conclusion (148)</a:t>
            </a:r>
          </a:p>
          <a:p>
            <a:pPr lvl="2"/>
            <a:r>
              <a:rPr lang="en-US" sz="1600" dirty="0" smtClean="0"/>
              <a:t>Thesis and clincher sentence</a:t>
            </a:r>
          </a:p>
          <a:p>
            <a:pPr lvl="2"/>
            <a:r>
              <a:rPr lang="en-US" sz="1600" dirty="0" smtClean="0"/>
              <a:t>Score conclusions</a:t>
            </a:r>
          </a:p>
        </p:txBody>
      </p:sp>
      <p:sp>
        <p:nvSpPr>
          <p:cNvPr id="4" name="Content Placeholder 3"/>
          <p:cNvSpPr>
            <a:spLocks noGrp="1"/>
          </p:cNvSpPr>
          <p:nvPr>
            <p:ph sz="half" idx="2"/>
          </p:nvPr>
        </p:nvSpPr>
        <p:spPr>
          <a:xfrm>
            <a:off x="4648200" y="1447800"/>
            <a:ext cx="4038600" cy="5257800"/>
          </a:xfrm>
        </p:spPr>
        <p:txBody>
          <a:bodyPr>
            <a:normAutofit fontScale="77500" lnSpcReduction="20000"/>
          </a:bodyPr>
          <a:lstStyle/>
          <a:p>
            <a:r>
              <a:rPr lang="en-US" dirty="0" smtClean="0"/>
              <a:t>Synthesizing Strategies</a:t>
            </a:r>
          </a:p>
          <a:p>
            <a:pPr lvl="1"/>
            <a:r>
              <a:rPr lang="en-US" dirty="0" smtClean="0"/>
              <a:t>Categorization (86)</a:t>
            </a:r>
          </a:p>
          <a:p>
            <a:pPr lvl="2"/>
            <a:r>
              <a:rPr lang="en-US" dirty="0" smtClean="0"/>
              <a:t>Define categories – explain changes</a:t>
            </a:r>
          </a:p>
          <a:p>
            <a:pPr lvl="2"/>
            <a:r>
              <a:rPr lang="en-US" dirty="0" smtClean="0"/>
              <a:t>Categorize list of terms</a:t>
            </a:r>
          </a:p>
          <a:p>
            <a:pPr lvl="1"/>
            <a:r>
              <a:rPr lang="en-US" dirty="0" smtClean="0"/>
              <a:t>Generalization (90)</a:t>
            </a:r>
          </a:p>
          <a:p>
            <a:pPr lvl="2"/>
            <a:r>
              <a:rPr lang="en-US" dirty="0" smtClean="0"/>
              <a:t>Demographic data</a:t>
            </a:r>
          </a:p>
          <a:p>
            <a:pPr lvl="2"/>
            <a:r>
              <a:rPr lang="en-US" dirty="0" smtClean="0"/>
              <a:t>List of evidence</a:t>
            </a:r>
          </a:p>
          <a:p>
            <a:pPr lvl="2"/>
            <a:r>
              <a:rPr lang="en-US" dirty="0" smtClean="0"/>
              <a:t>Factual information that demonstrates change</a:t>
            </a:r>
          </a:p>
          <a:p>
            <a:pPr lvl="1"/>
            <a:r>
              <a:rPr lang="en-US" dirty="0" smtClean="0"/>
              <a:t>Evaluation (101)</a:t>
            </a:r>
          </a:p>
          <a:p>
            <a:pPr lvl="2"/>
            <a:r>
              <a:rPr lang="en-US" dirty="0" smtClean="0"/>
              <a:t>Examine documents</a:t>
            </a:r>
          </a:p>
          <a:p>
            <a:pPr lvl="2"/>
            <a:r>
              <a:rPr lang="en-US" dirty="0" smtClean="0"/>
              <a:t>Consider arguments</a:t>
            </a:r>
          </a:p>
          <a:p>
            <a:pPr lvl="2"/>
            <a:r>
              <a:rPr lang="en-US" dirty="0" smtClean="0"/>
              <a:t>Analyze information</a:t>
            </a:r>
          </a:p>
          <a:p>
            <a:pPr lvl="1"/>
            <a:r>
              <a:rPr lang="en-US" dirty="0" smtClean="0"/>
              <a:t>Full synthesis (112)</a:t>
            </a:r>
          </a:p>
          <a:p>
            <a:pPr lvl="2"/>
            <a:r>
              <a:rPr lang="en-US" dirty="0" smtClean="0"/>
              <a:t>Topic</a:t>
            </a:r>
          </a:p>
          <a:p>
            <a:pPr lvl="2"/>
            <a:r>
              <a:rPr lang="en-US" dirty="0" smtClean="0"/>
              <a:t>Factual information</a:t>
            </a:r>
          </a:p>
          <a:p>
            <a:pPr lvl="2"/>
            <a:r>
              <a:rPr lang="en-US" dirty="0" smtClean="0"/>
              <a:t>Rank</a:t>
            </a:r>
          </a:p>
          <a:p>
            <a:pPr lvl="2"/>
            <a:r>
              <a:rPr lang="en-US" dirty="0" smtClean="0"/>
              <a:t>Topic sentence</a:t>
            </a:r>
          </a:p>
          <a:p>
            <a:pPr lvl="2"/>
            <a:r>
              <a:rPr lang="en-US" dirty="0" smtClean="0"/>
              <a:t>Justification</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1558</TotalTime>
  <Words>1333</Words>
  <Application>Microsoft Office PowerPoint</Application>
  <PresentationFormat>On-screen Show (4:3)</PresentationFormat>
  <Paragraphs>338</Paragraphs>
  <Slides>55</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55</vt:i4>
      </vt:variant>
    </vt:vector>
  </HeadingPairs>
  <TitlesOfParts>
    <vt:vector size="57" baseType="lpstr">
      <vt:lpstr>Office Theme</vt:lpstr>
      <vt:lpstr>Document</vt:lpstr>
      <vt:lpstr>Vertical Conversations  for  21st Century Teaching and Learning</vt:lpstr>
      <vt:lpstr>When the question: 'What's new?' is pursued at the expense of all other questions, what follows in its wake is often an endless flood of trivia and fashion. I wish to be concerned with the question: 'What is best?' for this question cuts deeply, rather than broadly sweeping over everything."  </vt:lpstr>
      <vt:lpstr>Start in common groups</vt:lpstr>
      <vt:lpstr>How can we make social studies manageable and meaningful?</vt:lpstr>
      <vt:lpstr>Finding the common ground</vt:lpstr>
      <vt:lpstr>What are the most powerful ways to get students engaged in the social studies classroom?</vt:lpstr>
      <vt:lpstr>Recommendations for Best Practices in Teaching Social Studies*  </vt:lpstr>
      <vt:lpstr>Strategies Covered</vt:lpstr>
      <vt:lpstr>Strategies for today</vt:lpstr>
      <vt:lpstr>Strategies for today</vt:lpstr>
      <vt:lpstr>Slide 11</vt:lpstr>
      <vt:lpstr>21st century Skills</vt:lpstr>
      <vt:lpstr>21st century Skills cont…</vt:lpstr>
      <vt:lpstr>What does this look like in practice?</vt:lpstr>
      <vt:lpstr>Process for today’s work</vt:lpstr>
      <vt:lpstr>Synthesis</vt:lpstr>
      <vt:lpstr>Categorization:  the basic cognitive process of arranging into classes or categories</vt:lpstr>
      <vt:lpstr>What does this look like in practice?</vt:lpstr>
      <vt:lpstr>Slide 19</vt:lpstr>
      <vt:lpstr>Slide 20</vt:lpstr>
      <vt:lpstr>Slide 21</vt:lpstr>
      <vt:lpstr>Cave:  Create your own  </vt:lpstr>
      <vt:lpstr>Generalization:  reasoning from detailed facts to general principles; an idea or conclusion having general application</vt:lpstr>
      <vt:lpstr>Puerto Rico</vt:lpstr>
      <vt:lpstr>Generalization</vt:lpstr>
      <vt:lpstr>European Exploration</vt:lpstr>
      <vt:lpstr>Generalization</vt:lpstr>
      <vt:lpstr>Another strategy</vt:lpstr>
      <vt:lpstr>What does this look like in practice?</vt:lpstr>
      <vt:lpstr>Cave:  Create one for your level </vt:lpstr>
      <vt:lpstr>Evaluation: the act of judging or assessing a person or situation or event</vt:lpstr>
      <vt:lpstr>What does this look like in practice?</vt:lpstr>
      <vt:lpstr>Historical Scene Investigation</vt:lpstr>
      <vt:lpstr>Cave:  Create your own  </vt:lpstr>
      <vt:lpstr>Synthesis:  The combining of separate elements or substances to form a coherent whole</vt:lpstr>
      <vt:lpstr>To what extent and in what ways did the Great Depression and the New Deal alter Americans’ perception of the legitimate role of government in the economic and social life of the united states? (p.113)</vt:lpstr>
      <vt:lpstr>What does this look like in practice?</vt:lpstr>
      <vt:lpstr>Cave:  Create your own  </vt:lpstr>
      <vt:lpstr>Writing (pg 152)</vt:lpstr>
      <vt:lpstr>Thesis</vt:lpstr>
      <vt:lpstr>Identify the key elements in each thesis</vt:lpstr>
      <vt:lpstr>Use the key elements in each thesis to determine which one is best</vt:lpstr>
      <vt:lpstr>Write a thesis statement</vt:lpstr>
      <vt:lpstr>Another strategy</vt:lpstr>
      <vt:lpstr>Support</vt:lpstr>
      <vt:lpstr>Conclusion</vt:lpstr>
      <vt:lpstr>Core Structure</vt:lpstr>
      <vt:lpstr>What does this look like in practice?</vt:lpstr>
      <vt:lpstr>Cave:  Create your own  </vt:lpstr>
      <vt:lpstr>Designing a roadmap – work in common groups to incorporate synthesis and writing into your curriculum</vt:lpstr>
      <vt:lpstr>Share out – vertical groups</vt:lpstr>
      <vt:lpstr>Final Reflection</vt:lpstr>
      <vt:lpstr>My challenge to you:</vt:lpstr>
      <vt:lpstr>The only man who is educated is the man who has learned how to learn...how to adapt and change.   </vt:lpstr>
      <vt:lpstr>Slide 55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Default</dc:creator>
  <cp:lastModifiedBy>Default</cp:lastModifiedBy>
  <cp:revision>110</cp:revision>
  <dcterms:created xsi:type="dcterms:W3CDTF">2009-12-07T17:50:20Z</dcterms:created>
  <dcterms:modified xsi:type="dcterms:W3CDTF">2010-03-18T17:44:12Z</dcterms:modified>
</cp:coreProperties>
</file>